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4.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5.xml" ContentType="application/vnd.openxmlformats-officedocument.theme+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notesSlides/notesSlide3.xml" ContentType="application/vnd.openxmlformats-officedocument.presentationml.notesSlide+xml"/>
  <Override PartName="/ppt/tags/tag2.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theme/themeOverride2.xml" ContentType="application/vnd.openxmlformats-officedocument.themeOverride+xml"/>
  <Override PartName="/ppt/notesSlides/notesSlide9.xml" ContentType="application/vnd.openxmlformats-officedocument.presentationml.notesSlide+xml"/>
  <Override PartName="/ppt/theme/themeOverride3.xml" ContentType="application/vnd.openxmlformats-officedocument.themeOverr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theme/themeOverride4.xml" ContentType="application/vnd.openxmlformats-officedocument.themeOverr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theme/themeOverride5.xml" ContentType="application/vnd.openxmlformats-officedocument.themeOverride+xml"/>
  <Override PartName="/ppt/notesSlides/notesSlide16.xml" ContentType="application/vnd.openxmlformats-officedocument.presentationml.notesSlide+xml"/>
  <Override PartName="/ppt/theme/themeOverride6.xml" ContentType="application/vnd.openxmlformats-officedocument.themeOverr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tags/tag3.xml" ContentType="application/vnd.openxmlformats-officedocument.presentationml.tags+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tags/tag4.xml" ContentType="application/vnd.openxmlformats-officedocument.presentationml.tags+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tags/tag5.xml" ContentType="application/vnd.openxmlformats-officedocument.presentationml.tags+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theme/themeOverride7.xml" ContentType="application/vnd.openxmlformats-officedocument.themeOverride+xml"/>
  <Override PartName="/ppt/notesSlides/notesSlide29.xml" ContentType="application/vnd.openxmlformats-officedocument.presentationml.notesSlide+xml"/>
  <Override PartName="/ppt/theme/themeOverride8.xml" ContentType="application/vnd.openxmlformats-officedocument.themeOverride+xml"/>
  <Override PartName="/ppt/notesSlides/notesSlide30.xml" ContentType="application/vnd.openxmlformats-officedocument.presentationml.notesSlide+xml"/>
  <Override PartName="/ppt/theme/themeOverride9.xml" ContentType="application/vnd.openxmlformats-officedocument.themeOverride+xml"/>
  <Override PartName="/ppt/notesSlides/notesSlide31.xml" ContentType="application/vnd.openxmlformats-officedocument.presentationml.notesSlide+xml"/>
  <Override PartName="/ppt/theme/themeOverride10.xml" ContentType="application/vnd.openxmlformats-officedocument.themeOverr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tags/tag6.xml" ContentType="application/vnd.openxmlformats-officedocument.presentationml.tags+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theme/themeOverride11.xml" ContentType="application/vnd.openxmlformats-officedocument.themeOverride+xml"/>
  <Override PartName="/ppt/notesSlides/notesSlide40.xml" ContentType="application/vnd.openxmlformats-officedocument.presentationml.notesSlide+xml"/>
  <Override PartName="/ppt/theme/themeOverride12.xml" ContentType="application/vnd.openxmlformats-officedocument.themeOverr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 id="2147483672" r:id="rId3"/>
    <p:sldMasterId id="2147483684" r:id="rId4"/>
    <p:sldMasterId id="2147483696" r:id="rId5"/>
    <p:sldMasterId id="2147483708" r:id="rId6"/>
  </p:sldMasterIdLst>
  <p:notesMasterIdLst>
    <p:notesMasterId r:id="rId48"/>
  </p:notesMasterIdLst>
  <p:sldIdLst>
    <p:sldId id="258" r:id="rId7"/>
    <p:sldId id="287" r:id="rId8"/>
    <p:sldId id="261" r:id="rId9"/>
    <p:sldId id="262" r:id="rId10"/>
    <p:sldId id="263" r:id="rId11"/>
    <p:sldId id="264" r:id="rId12"/>
    <p:sldId id="266" r:id="rId13"/>
    <p:sldId id="265" r:id="rId14"/>
    <p:sldId id="293" r:id="rId15"/>
    <p:sldId id="259" r:id="rId16"/>
    <p:sldId id="267" r:id="rId17"/>
    <p:sldId id="268" r:id="rId18"/>
    <p:sldId id="291" r:id="rId19"/>
    <p:sldId id="294" r:id="rId20"/>
    <p:sldId id="292" r:id="rId21"/>
    <p:sldId id="295" r:id="rId22"/>
    <p:sldId id="289" r:id="rId23"/>
    <p:sldId id="269" r:id="rId24"/>
    <p:sldId id="270" r:id="rId25"/>
    <p:sldId id="271" r:id="rId26"/>
    <p:sldId id="288" r:id="rId27"/>
    <p:sldId id="272" r:id="rId28"/>
    <p:sldId id="273" r:id="rId29"/>
    <p:sldId id="274" r:id="rId30"/>
    <p:sldId id="275" r:id="rId31"/>
    <p:sldId id="276" r:id="rId32"/>
    <p:sldId id="277" r:id="rId33"/>
    <p:sldId id="279" r:id="rId34"/>
    <p:sldId id="296" r:id="rId35"/>
    <p:sldId id="297" r:id="rId36"/>
    <p:sldId id="298" r:id="rId37"/>
    <p:sldId id="290" r:id="rId38"/>
    <p:sldId id="280" r:id="rId39"/>
    <p:sldId id="281" r:id="rId40"/>
    <p:sldId id="282" r:id="rId41"/>
    <p:sldId id="283" r:id="rId42"/>
    <p:sldId id="284" r:id="rId43"/>
    <p:sldId id="285" r:id="rId44"/>
    <p:sldId id="286" r:id="rId45"/>
    <p:sldId id="299" r:id="rId46"/>
    <p:sldId id="300" r:id="rId4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065" autoAdjust="0"/>
    <p:restoredTop sz="53433" autoAdjust="0"/>
  </p:normalViewPr>
  <p:slideViewPr>
    <p:cSldViewPr>
      <p:cViewPr>
        <p:scale>
          <a:sx n="50" d="100"/>
          <a:sy n="50" d="100"/>
        </p:scale>
        <p:origin x="-2203" y="58"/>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182"/>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slide" Target="slides/slide33.xml"/><Relationship Id="rId3" Type="http://schemas.openxmlformats.org/officeDocument/2006/relationships/slideMaster" Target="slideMasters/slideMaster3.xml"/><Relationship Id="rId21" Type="http://schemas.openxmlformats.org/officeDocument/2006/relationships/slide" Target="slides/slide15.xml"/><Relationship Id="rId34" Type="http://schemas.openxmlformats.org/officeDocument/2006/relationships/slide" Target="slides/slide28.xml"/><Relationship Id="rId42" Type="http://schemas.openxmlformats.org/officeDocument/2006/relationships/slide" Target="slides/slide36.xml"/><Relationship Id="rId47" Type="http://schemas.openxmlformats.org/officeDocument/2006/relationships/slide" Target="slides/slide41.xml"/><Relationship Id="rId50" Type="http://schemas.openxmlformats.org/officeDocument/2006/relationships/viewProps" Target="viewProps.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slide" Target="slides/slide40.xml"/><Relationship Id="rId2" Type="http://schemas.openxmlformats.org/officeDocument/2006/relationships/slideMaster" Target="slideMasters/slideMaster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slide" Target="slides/slide23.xml"/><Relationship Id="rId41" Type="http://schemas.openxmlformats.org/officeDocument/2006/relationships/slide" Target="slides/slide35.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slide" Target="slides/slide34.xml"/><Relationship Id="rId45" Type="http://schemas.openxmlformats.org/officeDocument/2006/relationships/slide" Target="slides/slide39.xml"/><Relationship Id="rId5" Type="http://schemas.openxmlformats.org/officeDocument/2006/relationships/slideMaster" Target="slideMasters/slideMaster5.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49" Type="http://schemas.openxmlformats.org/officeDocument/2006/relationships/presProps" Target="presProps.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4" Type="http://schemas.openxmlformats.org/officeDocument/2006/relationships/slide" Target="slides/slide38.xml"/><Relationship Id="rId52"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slide" Target="slides/slide37.xml"/><Relationship Id="rId48" Type="http://schemas.openxmlformats.org/officeDocument/2006/relationships/notesMaster" Target="notesMasters/notesMaster1.xml"/><Relationship Id="rId8" Type="http://schemas.openxmlformats.org/officeDocument/2006/relationships/slide" Target="slides/slide2.xml"/><Relationship Id="rId51"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29.png>
</file>

<file path=ppt/media/image3.png>
</file>

<file path=ppt/media/image30.jpeg>
</file>

<file path=ppt/media/image31.png>
</file>

<file path=ppt/media/image32.png>
</file>

<file path=ppt/media/image33.png>
</file>

<file path=ppt/media/image4.jpeg>
</file>

<file path=ppt/media/image5.g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7D2E753-75E8-4056-986E-D8F041664D1D}" type="datetimeFigureOut">
              <a:rPr lang="en-US" smtClean="0"/>
              <a:pPr/>
              <a:t>9/22/2013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E89990A-EA2D-4479-A0E6-65DEA6F54272}" type="slidenum">
              <a:rPr lang="en-US" smtClean="0"/>
              <a:pPr/>
              <a:t>‹#›</a:t>
            </a:fld>
            <a:endParaRPr lang="en-US"/>
          </a:p>
        </p:txBody>
      </p:sp>
    </p:spTree>
    <p:extLst>
      <p:ext uri="{BB962C8B-B14F-4D97-AF65-F5344CB8AC3E}">
        <p14:creationId xmlns:p14="http://schemas.microsoft.com/office/powerpoint/2010/main" val="38588340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Biological Process is another one of these hard-to-define-precisely terms.  Examples include biosynthetic pathways,</a:t>
            </a:r>
            <a:r>
              <a:rPr lang="en-US" baseline="0" dirty="0" smtClean="0"/>
              <a:t> translation, transcription, and replication, and secretion.</a:t>
            </a:r>
            <a:endParaRPr lang="en-US" dirty="0"/>
          </a:p>
        </p:txBody>
      </p:sp>
      <p:sp>
        <p:nvSpPr>
          <p:cNvPr id="4" name="Slide Number Placeholder 3"/>
          <p:cNvSpPr>
            <a:spLocks noGrp="1"/>
          </p:cNvSpPr>
          <p:nvPr>
            <p:ph type="sldNum" sz="quarter" idx="10"/>
          </p:nvPr>
        </p:nvSpPr>
        <p:spPr/>
        <p:txBody>
          <a:bodyPr/>
          <a:lstStyle/>
          <a:p>
            <a:fld id="{DE89990A-EA2D-4479-A0E6-65DEA6F54272}" type="slidenum">
              <a:rPr lang="en-US" smtClean="0"/>
              <a:pPr/>
              <a:t>1</a:t>
            </a:fld>
            <a:endParaRPr lang="en-US"/>
          </a:p>
        </p:txBody>
      </p:sp>
    </p:spTree>
    <p:extLst>
      <p:ext uri="{BB962C8B-B14F-4D97-AF65-F5344CB8AC3E}">
        <p14:creationId xmlns:p14="http://schemas.microsoft.com/office/powerpoint/2010/main" val="8230916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Transcription and translation</a:t>
            </a:r>
            <a:r>
              <a:rPr lang="en-US" baseline="0" dirty="0" smtClean="0"/>
              <a:t> are examples of biological processes composed of many </a:t>
            </a:r>
            <a:r>
              <a:rPr lang="en-US" baseline="0" smtClean="0"/>
              <a:t>interacting biomolecules.</a:t>
            </a:r>
            <a:endParaRPr lang="en-US"/>
          </a:p>
        </p:txBody>
      </p:sp>
      <p:sp>
        <p:nvSpPr>
          <p:cNvPr id="4" name="Slide Number Placeholder 3"/>
          <p:cNvSpPr>
            <a:spLocks noGrp="1"/>
          </p:cNvSpPr>
          <p:nvPr>
            <p:ph type="sldNum" sz="quarter" idx="10"/>
          </p:nvPr>
        </p:nvSpPr>
        <p:spPr/>
        <p:txBody>
          <a:bodyPr/>
          <a:lstStyle/>
          <a:p>
            <a:fld id="{DE89990A-EA2D-4479-A0E6-65DEA6F54272}" type="slidenum">
              <a:rPr lang="en-US" smtClean="0"/>
              <a:pPr/>
              <a:t>10</a:t>
            </a:fld>
            <a:endParaRPr lang="en-US"/>
          </a:p>
        </p:txBody>
      </p:sp>
    </p:spTree>
    <p:extLst>
      <p:ext uri="{BB962C8B-B14F-4D97-AF65-F5344CB8AC3E}">
        <p14:creationId xmlns:p14="http://schemas.microsoft.com/office/powerpoint/2010/main" val="12766327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Translation is a complicated process.</a:t>
            </a:r>
            <a:endParaRPr lang="en-US" dirty="0"/>
          </a:p>
        </p:txBody>
      </p:sp>
      <p:sp>
        <p:nvSpPr>
          <p:cNvPr id="4" name="Slide Number Placeholder 3"/>
          <p:cNvSpPr>
            <a:spLocks noGrp="1"/>
          </p:cNvSpPr>
          <p:nvPr>
            <p:ph type="sldNum" sz="quarter" idx="10"/>
          </p:nvPr>
        </p:nvSpPr>
        <p:spPr/>
        <p:txBody>
          <a:bodyPr/>
          <a:lstStyle/>
          <a:p>
            <a:fld id="{DE89990A-EA2D-4479-A0E6-65DEA6F54272}" type="slidenum">
              <a:rPr lang="en-US" smtClean="0"/>
              <a:pPr/>
              <a:t>11</a:t>
            </a:fld>
            <a:endParaRPr lang="en-US"/>
          </a:p>
        </p:txBody>
      </p:sp>
    </p:spTree>
    <p:extLst>
      <p:ext uri="{BB962C8B-B14F-4D97-AF65-F5344CB8AC3E}">
        <p14:creationId xmlns:p14="http://schemas.microsoft.com/office/powerpoint/2010/main" val="19900086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 all</a:t>
            </a:r>
            <a:r>
              <a:rPr lang="en-US" baseline="0" dirty="0" smtClean="0"/>
              <a:t> can be simplified down to very simple rules if all you care about is predicting the translation product for an open reading frame.  However, don’t forget, </a:t>
            </a:r>
            <a:endParaRPr lang="en-US" dirty="0"/>
          </a:p>
        </p:txBody>
      </p:sp>
      <p:sp>
        <p:nvSpPr>
          <p:cNvPr id="4" name="Slide Number Placeholder 3"/>
          <p:cNvSpPr>
            <a:spLocks noGrp="1"/>
          </p:cNvSpPr>
          <p:nvPr>
            <p:ph type="sldNum" sz="quarter" idx="10"/>
          </p:nvPr>
        </p:nvSpPr>
        <p:spPr/>
        <p:txBody>
          <a:bodyPr/>
          <a:lstStyle/>
          <a:p>
            <a:fld id="{DE89990A-EA2D-4479-A0E6-65DEA6F54272}" type="slidenum">
              <a:rPr lang="en-US" smtClean="0"/>
              <a:pPr/>
              <a:t>12</a:t>
            </a:fld>
            <a:endParaRPr lang="en-US"/>
          </a:p>
        </p:txBody>
      </p:sp>
    </p:spTree>
    <p:extLst>
      <p:ext uri="{BB962C8B-B14F-4D97-AF65-F5344CB8AC3E}">
        <p14:creationId xmlns:p14="http://schemas.microsoft.com/office/powerpoint/2010/main" val="28437481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Translation is a complicated process.  There is an</a:t>
            </a:r>
            <a:r>
              <a:rPr lang="en-US" baseline="0" dirty="0" smtClean="0"/>
              <a:t> orchestra of reactions taking place that involve the things you are accustomed to thinking about, including ribosomes and mRNAs.  However, there is also a battery of enzymes for processing </a:t>
            </a:r>
            <a:r>
              <a:rPr lang="en-US" baseline="0" dirty="0" err="1" smtClean="0"/>
              <a:t>tRNAs</a:t>
            </a:r>
            <a:r>
              <a:rPr lang="en-US" baseline="0" dirty="0" smtClean="0"/>
              <a:t>, regulating the production of all these biomolecules, and producing all the precursor chemicals.  Much of this complexity does not directly interact with most proteins you would put into the cell, unless you are adding genes that can interfere with translation.  However, even for the average normal non-translation protein, the process of building that protein molecule has its own kinetics, its own transient microstates in terms of ribosome stalling and coincident folding of the protein.  I won’t go further in discussing translation today since we’ll spend much more time on it later.  However, for now, understand, it’s a complicated process.</a:t>
            </a:r>
            <a:endParaRPr lang="en-US" dirty="0"/>
          </a:p>
        </p:txBody>
      </p:sp>
      <p:sp>
        <p:nvSpPr>
          <p:cNvPr id="4" name="Slide Number Placeholder 3"/>
          <p:cNvSpPr>
            <a:spLocks noGrp="1"/>
          </p:cNvSpPr>
          <p:nvPr>
            <p:ph type="sldNum" sz="quarter" idx="10"/>
          </p:nvPr>
        </p:nvSpPr>
        <p:spPr/>
        <p:txBody>
          <a:bodyPr/>
          <a:lstStyle/>
          <a:p>
            <a:fld id="{DE89990A-EA2D-4479-A0E6-65DEA6F54272}" type="slidenum">
              <a:rPr lang="en-US" smtClean="0"/>
              <a:pPr/>
              <a:t>13</a:t>
            </a:fld>
            <a:endParaRPr lang="en-US"/>
          </a:p>
        </p:txBody>
      </p:sp>
    </p:spTree>
    <p:extLst>
      <p:ext uri="{BB962C8B-B14F-4D97-AF65-F5344CB8AC3E}">
        <p14:creationId xmlns:p14="http://schemas.microsoft.com/office/powerpoint/2010/main" val="19900086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5A83B14-157C-4B1F-9044-9A74752FDE46}" type="slidenum">
              <a:rPr lang="en-US" smtClean="0">
                <a:solidFill>
                  <a:prstClr val="black"/>
                </a:solidFill>
              </a:rPr>
              <a:pPr/>
              <a:t>14</a:t>
            </a:fld>
            <a:endParaRPr lang="en-US">
              <a:solidFill>
                <a:prstClr val="black"/>
              </a:solidFill>
            </a:endParaRPr>
          </a:p>
        </p:txBody>
      </p:sp>
    </p:spTree>
    <p:extLst>
      <p:ext uri="{BB962C8B-B14F-4D97-AF65-F5344CB8AC3E}">
        <p14:creationId xmlns:p14="http://schemas.microsoft.com/office/powerpoint/2010/main" val="403056018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other major process that you will need to worry about is transcription.  It </a:t>
            </a:r>
            <a:r>
              <a:rPr lang="en-US" baseline="0" dirty="0" err="1" smtClean="0"/>
              <a:t>it</a:t>
            </a:r>
            <a:r>
              <a:rPr lang="en-US" baseline="0" dirty="0" smtClean="0"/>
              <a:t> similarly an orchestra of metabolism and polymerization chemistry that also includes transcription factors and many microstates.  Much of the complexity is in the early metabolic steps controlling production of monomer nucleotides, but the initiation process is also quite complex. It is even more complex in eukaryotes. We’ll deal with transcriptional models also in a later lecture.  Just note for now that translation and transcription are two very complicated processes in a cell.  It is currently unrealistic to model these processes at high refinement due to the large number of interactions and species, and the </a:t>
            </a:r>
            <a:r>
              <a:rPr lang="en-US" baseline="0" dirty="0" err="1" smtClean="0"/>
              <a:t>sparcity</a:t>
            </a:r>
            <a:r>
              <a:rPr lang="en-US" baseline="0" dirty="0" smtClean="0"/>
              <a:t> of kinetic data for describing most of these interactions.  Instead, simpler </a:t>
            </a:r>
            <a:r>
              <a:rPr lang="en-US" baseline="0" dirty="0" err="1" smtClean="0"/>
              <a:t>phenomenalogical</a:t>
            </a:r>
            <a:r>
              <a:rPr lang="en-US" baseline="0" dirty="0" smtClean="0"/>
              <a:t> models are more commonly used to describe these processes.</a:t>
            </a:r>
            <a:endParaRPr lang="en-US" dirty="0"/>
          </a:p>
        </p:txBody>
      </p:sp>
      <p:sp>
        <p:nvSpPr>
          <p:cNvPr id="4" name="Slide Number Placeholder 3"/>
          <p:cNvSpPr>
            <a:spLocks noGrp="1"/>
          </p:cNvSpPr>
          <p:nvPr>
            <p:ph type="sldNum" sz="quarter" idx="10"/>
          </p:nvPr>
        </p:nvSpPr>
        <p:spPr/>
        <p:txBody>
          <a:bodyPr/>
          <a:lstStyle/>
          <a:p>
            <a:fld id="{DE89990A-EA2D-4479-A0E6-65DEA6F54272}" type="slidenum">
              <a:rPr lang="en-US" smtClean="0"/>
              <a:pPr/>
              <a:t>15</a:t>
            </a:fld>
            <a:endParaRPr lang="en-US"/>
          </a:p>
        </p:txBody>
      </p:sp>
    </p:spTree>
    <p:extLst>
      <p:ext uri="{BB962C8B-B14F-4D97-AF65-F5344CB8AC3E}">
        <p14:creationId xmlns:p14="http://schemas.microsoft.com/office/powerpoint/2010/main" val="19900086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5A83B14-157C-4B1F-9044-9A74752FDE46}" type="slidenum">
              <a:rPr lang="en-US" smtClean="0">
                <a:solidFill>
                  <a:prstClr val="black"/>
                </a:solidFill>
              </a:rPr>
              <a:pPr/>
              <a:t>16</a:t>
            </a:fld>
            <a:endParaRPr lang="en-US">
              <a:solidFill>
                <a:prstClr val="black"/>
              </a:solidFill>
            </a:endParaRPr>
          </a:p>
        </p:txBody>
      </p:sp>
    </p:spTree>
    <p:extLst>
      <p:ext uri="{BB962C8B-B14F-4D97-AF65-F5344CB8AC3E}">
        <p14:creationId xmlns:p14="http://schemas.microsoft.com/office/powerpoint/2010/main" val="403056018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Localization processes exist in all cells and affect where your protein ends up after</a:t>
            </a:r>
            <a:r>
              <a:rPr lang="en-US" baseline="0" dirty="0" smtClean="0"/>
              <a:t> translation.  Placing proteins in different parts of the cell is a common activity in genetic engineering.</a:t>
            </a:r>
            <a:endParaRPr lang="en-US" dirty="0"/>
          </a:p>
        </p:txBody>
      </p:sp>
      <p:sp>
        <p:nvSpPr>
          <p:cNvPr id="4" name="Slide Number Placeholder 3"/>
          <p:cNvSpPr>
            <a:spLocks noGrp="1"/>
          </p:cNvSpPr>
          <p:nvPr>
            <p:ph type="sldNum" sz="quarter" idx="10"/>
          </p:nvPr>
        </p:nvSpPr>
        <p:spPr/>
        <p:txBody>
          <a:bodyPr/>
          <a:lstStyle/>
          <a:p>
            <a:fld id="{DE89990A-EA2D-4479-A0E6-65DEA6F54272}" type="slidenum">
              <a:rPr lang="en-US" smtClean="0"/>
              <a:pPr/>
              <a:t>17</a:t>
            </a:fld>
            <a:endParaRPr lang="en-US"/>
          </a:p>
        </p:txBody>
      </p:sp>
    </p:spTree>
    <p:extLst>
      <p:ext uri="{BB962C8B-B14F-4D97-AF65-F5344CB8AC3E}">
        <p14:creationId xmlns:p14="http://schemas.microsoft.com/office/powerpoint/2010/main" val="33577413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Slide Image Placeholder 1"/>
          <p:cNvSpPr>
            <a:spLocks noGrp="1" noRot="1" noChangeAspect="1" noTextEdit="1"/>
          </p:cNvSpPr>
          <p:nvPr>
            <p:ph type="sldImg"/>
          </p:nvPr>
        </p:nvSpPr>
        <p:spPr bwMode="auto">
          <a:noFill/>
          <a:ln>
            <a:solidFill>
              <a:srgbClr val="000000"/>
            </a:solidFill>
            <a:miter lim="800000"/>
            <a:headEnd/>
            <a:tailEnd/>
          </a:ln>
        </p:spPr>
      </p:sp>
      <p:sp>
        <p:nvSpPr>
          <p:cNvPr id="27651" name="Notes Placeholder 2"/>
          <p:cNvSpPr>
            <a:spLocks noGrp="1"/>
          </p:cNvSpPr>
          <p:nvPr>
            <p:ph type="body" idx="1"/>
          </p:nvPr>
        </p:nvSpPr>
        <p:spPr bwMode="auto">
          <a:noFill/>
        </p:spPr>
        <p:txBody>
          <a:bodyPr wrap="square" numCol="1" anchor="t" anchorCtr="0" compatLnSpc="1">
            <a:prstTxWarp prst="textNoShape">
              <a:avLst/>
            </a:prstTxWarp>
          </a:bodyPr>
          <a:lstStyle/>
          <a:p>
            <a:r>
              <a:rPr lang="en-US" dirty="0" smtClean="0"/>
              <a:t>There are 5 readily distinguishable compartments in gram-negative bacteria such as E. coli defined by the presence of contiguous bilayer membranes that prevent free exchange of biomolecules.  There is the cytoplasm</a:t>
            </a:r>
            <a:r>
              <a:rPr lang="en-US" baseline="0" dirty="0" smtClean="0"/>
              <a:t> in the innermost compartment where all the central dogma processes and most of metabolism takes place.  Then there is the </a:t>
            </a:r>
            <a:r>
              <a:rPr lang="en-US" baseline="0" dirty="0" err="1" smtClean="0"/>
              <a:t>periplasm</a:t>
            </a:r>
            <a:r>
              <a:rPr lang="en-US" baseline="0" dirty="0" smtClean="0"/>
              <a:t> between the two membranes, and the extracellular environment accessible by secretion.  The two membranes also present distinct compartments to the cell where proteins can be inserted.</a:t>
            </a:r>
            <a:endParaRPr lang="en-US" dirty="0" smtClean="0"/>
          </a:p>
        </p:txBody>
      </p:sp>
      <p:sp>
        <p:nvSpPr>
          <p:cNvPr id="4" name="Slide Number Placeholder 3"/>
          <p:cNvSpPr>
            <a:spLocks noGrp="1"/>
          </p:cNvSpPr>
          <p:nvPr>
            <p:ph type="sldNum" sz="quarter" idx="5"/>
          </p:nvPr>
        </p:nvSpPr>
        <p:spPr/>
        <p:txBody>
          <a:bodyPr/>
          <a:lstStyle/>
          <a:p>
            <a:pPr>
              <a:defRPr/>
            </a:pPr>
            <a:fld id="{BD653E4E-BD81-43CC-9CAE-6754F4B67B14}" type="slidenum">
              <a:rPr lang="en-US">
                <a:solidFill>
                  <a:prstClr val="black"/>
                </a:solidFill>
              </a:rPr>
              <a:pPr>
                <a:defRPr/>
              </a:pPr>
              <a:t>18</a:t>
            </a:fld>
            <a:endParaRPr lang="en-US">
              <a:solidFill>
                <a:prstClr val="black"/>
              </a:solidFil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Slide Image Placeholder 1"/>
          <p:cNvSpPr>
            <a:spLocks noGrp="1" noRot="1" noChangeAspect="1" noTextEdit="1"/>
          </p:cNvSpPr>
          <p:nvPr>
            <p:ph type="sldImg"/>
          </p:nvPr>
        </p:nvSpPr>
        <p:spPr bwMode="auto">
          <a:noFill/>
          <a:ln>
            <a:solidFill>
              <a:srgbClr val="000000"/>
            </a:solidFill>
            <a:miter lim="800000"/>
            <a:headEnd/>
            <a:tailEnd/>
          </a:ln>
        </p:spPr>
      </p:sp>
      <p:sp>
        <p:nvSpPr>
          <p:cNvPr id="28675" name="Notes Placeholder 2"/>
          <p:cNvSpPr>
            <a:spLocks noGrp="1"/>
          </p:cNvSpPr>
          <p:nvPr>
            <p:ph type="body" idx="1"/>
          </p:nvPr>
        </p:nvSpPr>
        <p:spPr bwMode="auto">
          <a:noFill/>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All proteins start their life in the cytoplasm</a:t>
            </a:r>
            <a:r>
              <a:rPr lang="en-US" sz="1200" dirty="0" smtClean="0">
                <a:solidFill>
                  <a:prstClr val="black">
                    <a:lumMod val="85000"/>
                    <a:lumOff val="15000"/>
                  </a:prstClr>
                </a:solidFill>
                <a:cs typeface="Arial" charset="0"/>
              </a:rPr>
              <a:t> so the cytoplasm is the default location of a new protein in the absence of other targeting mechanisms</a:t>
            </a:r>
          </a:p>
          <a:p>
            <a:r>
              <a:rPr lang="en-US" dirty="0" smtClean="0"/>
              <a:t>*click*</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solidFill>
                  <a:prstClr val="black">
                    <a:lumMod val="85000"/>
                    <a:lumOff val="15000"/>
                  </a:prstClr>
                </a:solidFill>
                <a:cs typeface="Arial" charset="0"/>
              </a:rPr>
              <a:t>Two pathways exist for </a:t>
            </a:r>
            <a:r>
              <a:rPr lang="en-US" sz="1200" dirty="0" err="1" smtClean="0">
                <a:solidFill>
                  <a:prstClr val="black">
                    <a:lumMod val="85000"/>
                    <a:lumOff val="15000"/>
                  </a:prstClr>
                </a:solidFill>
                <a:cs typeface="Arial" charset="0"/>
              </a:rPr>
              <a:t>perplasmic</a:t>
            </a:r>
            <a:r>
              <a:rPr lang="en-US" sz="1200" dirty="0" smtClean="0">
                <a:solidFill>
                  <a:prstClr val="black">
                    <a:lumMod val="85000"/>
                    <a:lumOff val="15000"/>
                  </a:prstClr>
                </a:solidFill>
                <a:cs typeface="Arial" charset="0"/>
              </a:rPr>
              <a:t> localization:  Tat and Sec</a:t>
            </a:r>
          </a:p>
          <a:p>
            <a:r>
              <a:rPr lang="en-US" dirty="0" smtClean="0"/>
              <a:t>*click*</a:t>
            </a:r>
          </a:p>
          <a:p>
            <a:r>
              <a:rPr lang="en-US" dirty="0" smtClean="0"/>
              <a:t>Sec secretion</a:t>
            </a:r>
            <a:r>
              <a:rPr lang="en-US" baseline="0" dirty="0" smtClean="0"/>
              <a:t> involves a signal sequence also called a leader sequence or pre sequence.  Often a gene will employ a pre-pro sequence on the N-terminus which is cleaved after transport competes.  </a:t>
            </a:r>
            <a:r>
              <a:rPr lang="en-US" baseline="0" dirty="0" err="1" smtClean="0"/>
              <a:t>Prepro</a:t>
            </a:r>
            <a:r>
              <a:rPr lang="en-US" baseline="0" dirty="0" smtClean="0"/>
              <a:t> sequences are typically 18-30 amino acids long and contain one or more basic residues near the N-terminus and a central 7 amino acid hydrophobic core.  If a protein just contains a pre sequence, it will remain anchored to the membrane after translation.  If it has a pre-pro sequence, it will be </a:t>
            </a:r>
            <a:r>
              <a:rPr lang="en-US" baseline="0" dirty="0" err="1" smtClean="0"/>
              <a:t>proteolytically</a:t>
            </a:r>
            <a:r>
              <a:rPr lang="en-US" baseline="0" dirty="0" smtClean="0"/>
              <a:t> cleaved off releasing the protein to the </a:t>
            </a:r>
            <a:r>
              <a:rPr lang="en-US" baseline="0" dirty="0" err="1" smtClean="0"/>
              <a:t>periplasm</a:t>
            </a:r>
            <a:r>
              <a:rPr lang="en-US" baseline="0" dirty="0" smtClean="0"/>
              <a:t>.  During export, the protein is in an unfolded state and is often secreted coincident with translation.  Popular ‘parts’ for pre-pro sequences that you’ll find in many common expression systems are the </a:t>
            </a:r>
            <a:r>
              <a:rPr lang="en-US" baseline="0" dirty="0" err="1" smtClean="0"/>
              <a:t>pelB</a:t>
            </a:r>
            <a:r>
              <a:rPr lang="en-US" baseline="0" dirty="0" smtClean="0"/>
              <a:t> and </a:t>
            </a:r>
            <a:r>
              <a:rPr lang="en-US" baseline="0" dirty="0" err="1" smtClean="0"/>
              <a:t>ompT</a:t>
            </a:r>
            <a:r>
              <a:rPr lang="en-US" baseline="0" dirty="0" smtClean="0"/>
              <a:t> leader sequences</a:t>
            </a:r>
          </a:p>
          <a:p>
            <a:r>
              <a:rPr lang="en-US" baseline="0" dirty="0" smtClean="0"/>
              <a:t>*click*</a:t>
            </a:r>
          </a:p>
          <a:p>
            <a:r>
              <a:rPr lang="en-US" baseline="0" dirty="0" smtClean="0"/>
              <a:t>The Tat secretion system similarly involves a signal sequence, but it doesn’t need to be on the N-terminus.  It is the sequence S or T then RR (anything) FLK.  During Tat secretion, the protein first folds in the cytoplasm and is subsequently transported.  The system will not transport non-folded proteins which is a useful trick in various assays.</a:t>
            </a:r>
          </a:p>
        </p:txBody>
      </p:sp>
      <p:sp>
        <p:nvSpPr>
          <p:cNvPr id="4" name="Slide Number Placeholder 3"/>
          <p:cNvSpPr>
            <a:spLocks noGrp="1"/>
          </p:cNvSpPr>
          <p:nvPr>
            <p:ph type="sldNum" sz="quarter" idx="5"/>
          </p:nvPr>
        </p:nvSpPr>
        <p:spPr/>
        <p:txBody>
          <a:bodyPr/>
          <a:lstStyle/>
          <a:p>
            <a:pPr>
              <a:defRPr/>
            </a:pPr>
            <a:fld id="{2DFD1CBF-BECD-4D1A-B205-5BAE9BB4A331}" type="slidenum">
              <a:rPr lang="en-US">
                <a:solidFill>
                  <a:prstClr val="black"/>
                </a:solidFill>
              </a:rPr>
              <a:pPr>
                <a:defRPr/>
              </a:pPr>
              <a:t>19</a:t>
            </a:fld>
            <a:endParaRPr lang="en-US">
              <a:solidFill>
                <a:prstClr val="black"/>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Gene</a:t>
            </a:r>
            <a:r>
              <a:rPr lang="en-US" baseline="0" dirty="0" smtClean="0"/>
              <a:t> Ontology folks </a:t>
            </a:r>
            <a:r>
              <a:rPr lang="en-US" dirty="0" smtClean="0"/>
              <a:t>define it as a recognized series of events or molecular functions, with a defined beginning and end.</a:t>
            </a:r>
            <a:endParaRPr lang="en-US" dirty="0"/>
          </a:p>
        </p:txBody>
      </p:sp>
      <p:sp>
        <p:nvSpPr>
          <p:cNvPr id="4" name="Slide Number Placeholder 3"/>
          <p:cNvSpPr>
            <a:spLocks noGrp="1"/>
          </p:cNvSpPr>
          <p:nvPr>
            <p:ph type="sldNum" sz="quarter" idx="10"/>
          </p:nvPr>
        </p:nvSpPr>
        <p:spPr/>
        <p:txBody>
          <a:bodyPr/>
          <a:lstStyle/>
          <a:p>
            <a:fld id="{DE89990A-EA2D-4479-A0E6-65DEA6F54272}" type="slidenum">
              <a:rPr lang="en-US" smtClean="0"/>
              <a:pPr/>
              <a:t>2</a:t>
            </a:fld>
            <a:endParaRPr lang="en-US"/>
          </a:p>
        </p:txBody>
      </p:sp>
    </p:spTree>
    <p:extLst>
      <p:ext uri="{BB962C8B-B14F-4D97-AF65-F5344CB8AC3E}">
        <p14:creationId xmlns:p14="http://schemas.microsoft.com/office/powerpoint/2010/main" val="185948162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lide Image Placeholder 1"/>
          <p:cNvSpPr>
            <a:spLocks noGrp="1" noRot="1" noChangeAspect="1" noTextEdit="1"/>
          </p:cNvSpPr>
          <p:nvPr>
            <p:ph type="sldImg"/>
          </p:nvPr>
        </p:nvSpPr>
        <p:spPr bwMode="auto">
          <a:noFill/>
          <a:ln>
            <a:solidFill>
              <a:srgbClr val="000000"/>
            </a:solidFill>
            <a:miter lim="800000"/>
            <a:headEnd/>
            <a:tailEnd/>
          </a:ln>
        </p:spPr>
      </p:sp>
      <p:sp>
        <p:nvSpPr>
          <p:cNvPr id="29699" name="Notes Placeholder 2"/>
          <p:cNvSpPr>
            <a:spLocks noGrp="1"/>
          </p:cNvSpPr>
          <p:nvPr>
            <p:ph type="body" idx="1"/>
          </p:nvPr>
        </p:nvSpPr>
        <p:spPr bwMode="auto">
          <a:noFill/>
        </p:spPr>
        <p:txBody>
          <a:bodyPr wrap="square" numCol="1" anchor="t" anchorCtr="0" compatLnSpc="1">
            <a:prstTxWarp prst="textNoShape">
              <a:avLst/>
            </a:prstTxWarp>
          </a:bodyPr>
          <a:lstStyle/>
          <a:p>
            <a:r>
              <a:rPr lang="en-US" dirty="0" smtClean="0"/>
              <a:t>Getting a protein to the outer membrane or extracellular environment</a:t>
            </a:r>
            <a:r>
              <a:rPr lang="en-US" baseline="0" dirty="0" smtClean="0"/>
              <a:t> is more challenging, but possible.  Several of the E. coli systems have been examined extensively including </a:t>
            </a:r>
            <a:r>
              <a:rPr lang="en-US" baseline="0" dirty="0" err="1" smtClean="0"/>
              <a:t>OmpA</a:t>
            </a:r>
            <a:r>
              <a:rPr lang="en-US" baseline="0" dirty="0" smtClean="0"/>
              <a:t>, </a:t>
            </a:r>
            <a:r>
              <a:rPr lang="en-US" baseline="0" dirty="0" err="1" smtClean="0"/>
              <a:t>OmpT</a:t>
            </a:r>
            <a:r>
              <a:rPr lang="en-US" baseline="0" dirty="0" smtClean="0"/>
              <a:t>, </a:t>
            </a:r>
            <a:r>
              <a:rPr lang="en-US" baseline="0" dirty="0" err="1" smtClean="0"/>
              <a:t>OmpG</a:t>
            </a:r>
            <a:r>
              <a:rPr lang="en-US" baseline="0" dirty="0" smtClean="0"/>
              <a:t>, and </a:t>
            </a:r>
            <a:r>
              <a:rPr lang="en-US" baseline="0" dirty="0" err="1" smtClean="0"/>
              <a:t>LamB</a:t>
            </a:r>
            <a:r>
              <a:rPr lang="en-US" baseline="0" dirty="0" smtClean="0"/>
              <a:t>.  The process starts with sec secretion to the </a:t>
            </a:r>
            <a:r>
              <a:rPr lang="en-US" baseline="0" dirty="0" err="1" smtClean="0"/>
              <a:t>peripasm</a:t>
            </a:r>
            <a:r>
              <a:rPr lang="en-US" baseline="0" dirty="0" smtClean="0"/>
              <a:t>, and then they spontaneously fold and insert themselves into the outer membrane. The most popular strategy for targeting a protein to the outer membrane in prokaryotes is to fuse the protein to another protein that already localizes there.  Popular fusion-based targeting systems include </a:t>
            </a:r>
            <a:r>
              <a:rPr lang="en-US" baseline="0" dirty="0" err="1" smtClean="0"/>
              <a:t>ompA</a:t>
            </a:r>
            <a:r>
              <a:rPr lang="en-US" baseline="0" dirty="0" smtClean="0"/>
              <a:t> and a structurally dissimilar one called ice nucleation protein.  If you want to learn more about what exists in this class, here is a nice list.</a:t>
            </a:r>
            <a:endParaRPr lang="en-US" dirty="0" smtClean="0"/>
          </a:p>
        </p:txBody>
      </p:sp>
      <p:sp>
        <p:nvSpPr>
          <p:cNvPr id="4" name="Slide Number Placeholder 3"/>
          <p:cNvSpPr>
            <a:spLocks noGrp="1"/>
          </p:cNvSpPr>
          <p:nvPr>
            <p:ph type="sldNum" sz="quarter" idx="5"/>
          </p:nvPr>
        </p:nvSpPr>
        <p:spPr/>
        <p:txBody>
          <a:bodyPr/>
          <a:lstStyle/>
          <a:p>
            <a:pPr>
              <a:defRPr/>
            </a:pPr>
            <a:fld id="{DEA40E93-D832-4333-96D4-98E7656F7C2C}" type="slidenum">
              <a:rPr lang="en-US">
                <a:solidFill>
                  <a:prstClr val="black"/>
                </a:solidFill>
              </a:rPr>
              <a:pPr>
                <a:defRPr/>
              </a:pPr>
              <a:t>20</a:t>
            </a:fld>
            <a:endParaRPr lang="en-US">
              <a:solidFill>
                <a:prstClr val="black"/>
              </a:solidFil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Slide Image Placeholder 1"/>
          <p:cNvSpPr>
            <a:spLocks noGrp="1" noRot="1" noChangeAspect="1" noTextEdit="1"/>
          </p:cNvSpPr>
          <p:nvPr>
            <p:ph type="sldImg"/>
          </p:nvPr>
        </p:nvSpPr>
        <p:spPr bwMode="auto">
          <a:noFill/>
          <a:ln>
            <a:solidFill>
              <a:srgbClr val="000000"/>
            </a:solidFill>
            <a:miter lim="800000"/>
            <a:headEnd/>
            <a:tailEnd/>
          </a:ln>
        </p:spPr>
      </p:sp>
      <p:sp>
        <p:nvSpPr>
          <p:cNvPr id="30723" name="Notes Placeholder 2"/>
          <p:cNvSpPr>
            <a:spLocks noGrp="1"/>
          </p:cNvSpPr>
          <p:nvPr>
            <p:ph type="body" idx="1"/>
          </p:nvPr>
        </p:nvSpPr>
        <p:spPr bwMode="auto">
          <a:noFill/>
        </p:spPr>
        <p:txBody>
          <a:bodyPr wrap="square" numCol="1" anchor="t" anchorCtr="0" compatLnSpc="1">
            <a:prstTxWarp prst="textNoShape">
              <a:avLst/>
            </a:prstTxWarp>
          </a:bodyPr>
          <a:lstStyle/>
          <a:p>
            <a:r>
              <a:rPr lang="en-US" dirty="0" smtClean="0"/>
              <a:t>In a gram-positive bacterium, there is no second membrane, and thus there are only three</a:t>
            </a:r>
            <a:r>
              <a:rPr lang="en-US" baseline="0" dirty="0" smtClean="0"/>
              <a:t> vesicular compartments. The same basic set of proteins and localization signals that directed proteins to the </a:t>
            </a:r>
            <a:r>
              <a:rPr lang="en-US" baseline="0" dirty="0" err="1" smtClean="0"/>
              <a:t>periplasm</a:t>
            </a:r>
            <a:r>
              <a:rPr lang="en-US" baseline="0" dirty="0" smtClean="0"/>
              <a:t> in gram-negatives will target a protein for extracellular secretion in a gram-positive organism. Thus, secreting proteins is usually much easier to achieve in a gram positive rather than a gram negative bacterium.  Industrially, </a:t>
            </a:r>
            <a:r>
              <a:rPr lang="en-US" baseline="0" dirty="0" err="1" smtClean="0"/>
              <a:t>commodiy</a:t>
            </a:r>
            <a:r>
              <a:rPr lang="en-US" baseline="0" dirty="0" smtClean="0"/>
              <a:t> proteins like </a:t>
            </a:r>
            <a:r>
              <a:rPr lang="en-US" baseline="0" dirty="0" err="1" smtClean="0"/>
              <a:t>porteases</a:t>
            </a:r>
            <a:r>
              <a:rPr lang="en-US" baseline="0" dirty="0" smtClean="0"/>
              <a:t> in detergent are usually produced in a gram-positive Bacillus strain.  Various fungi are also good protein secretors.</a:t>
            </a:r>
            <a:endParaRPr lang="en-US" dirty="0" smtClean="0"/>
          </a:p>
        </p:txBody>
      </p:sp>
      <p:sp>
        <p:nvSpPr>
          <p:cNvPr id="4" name="Slide Number Placeholder 3"/>
          <p:cNvSpPr>
            <a:spLocks noGrp="1"/>
          </p:cNvSpPr>
          <p:nvPr>
            <p:ph type="sldNum" sz="quarter" idx="5"/>
          </p:nvPr>
        </p:nvSpPr>
        <p:spPr/>
        <p:txBody>
          <a:bodyPr/>
          <a:lstStyle/>
          <a:p>
            <a:pPr>
              <a:defRPr/>
            </a:pPr>
            <a:fld id="{B5E7CE21-3F28-4E58-8B10-7F8F0E256807}" type="slidenum">
              <a:rPr lang="en-US">
                <a:solidFill>
                  <a:prstClr val="black"/>
                </a:solidFill>
              </a:rPr>
              <a:pPr>
                <a:defRPr/>
              </a:pPr>
              <a:t>21</a:t>
            </a:fld>
            <a:endParaRPr lang="en-US">
              <a:solidFill>
                <a:prstClr val="black"/>
              </a:solidFil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Slide Image Placeholder 1"/>
          <p:cNvSpPr>
            <a:spLocks noGrp="1" noRot="1" noChangeAspect="1" noTextEdit="1"/>
          </p:cNvSpPr>
          <p:nvPr>
            <p:ph type="sldImg"/>
          </p:nvPr>
        </p:nvSpPr>
        <p:spPr bwMode="auto">
          <a:noFill/>
          <a:ln>
            <a:solidFill>
              <a:srgbClr val="000000"/>
            </a:solidFill>
            <a:miter lim="800000"/>
            <a:headEnd/>
            <a:tailEnd/>
          </a:ln>
        </p:spPr>
      </p:sp>
      <p:sp>
        <p:nvSpPr>
          <p:cNvPr id="30723" name="Notes Placeholder 2"/>
          <p:cNvSpPr>
            <a:spLocks noGrp="1"/>
          </p:cNvSpPr>
          <p:nvPr>
            <p:ph type="body" idx="1"/>
          </p:nvPr>
        </p:nvSpPr>
        <p:spPr bwMode="auto">
          <a:noFill/>
        </p:spPr>
        <p:txBody>
          <a:bodyPr wrap="square" numCol="1" anchor="t" anchorCtr="0" compatLnSpc="1">
            <a:prstTxWarp prst="textNoShape">
              <a:avLst/>
            </a:prstTxWarp>
          </a:bodyPr>
          <a:lstStyle/>
          <a:p>
            <a:r>
              <a:rPr lang="en-US" dirty="0" smtClean="0"/>
              <a:t>Targeting</a:t>
            </a:r>
            <a:r>
              <a:rPr lang="en-US" baseline="0" dirty="0" smtClean="0"/>
              <a:t> proteins for secretion is more challenging in gram negative bacteria. There are at least 6 distinguishable types of secretion systems that cluster based on sequence homology and consistent aspects of function. The type V and type II secretion systems, shown here at left, are sec-dependent.  This means that the proteins being secreted will need to contain a pre-pro sequence on their N-terminus, and the first step of crossing the inner membrane involves the sec apparatus.  Types I, III, and IV don’t employ sec forming a </a:t>
            </a:r>
            <a:r>
              <a:rPr lang="en-US" baseline="0" dirty="0" err="1" smtClean="0"/>
              <a:t>continguous</a:t>
            </a:r>
            <a:r>
              <a:rPr lang="en-US" baseline="0" dirty="0" smtClean="0"/>
              <a:t> conduit for secretion of protein from cytoplasm to the external environment.</a:t>
            </a:r>
            <a:endParaRPr lang="en-US" dirty="0" smtClean="0"/>
          </a:p>
        </p:txBody>
      </p:sp>
      <p:sp>
        <p:nvSpPr>
          <p:cNvPr id="4" name="Slide Number Placeholder 3"/>
          <p:cNvSpPr>
            <a:spLocks noGrp="1"/>
          </p:cNvSpPr>
          <p:nvPr>
            <p:ph type="sldNum" sz="quarter" idx="5"/>
          </p:nvPr>
        </p:nvSpPr>
        <p:spPr/>
        <p:txBody>
          <a:bodyPr/>
          <a:lstStyle/>
          <a:p>
            <a:pPr>
              <a:defRPr/>
            </a:pPr>
            <a:fld id="{B5E7CE21-3F28-4E58-8B10-7F8F0E256807}" type="slidenum">
              <a:rPr lang="en-US">
                <a:solidFill>
                  <a:prstClr val="black"/>
                </a:solidFill>
              </a:rPr>
              <a:pPr>
                <a:defRPr/>
              </a:pPr>
              <a:t>22</a:t>
            </a:fld>
            <a:endParaRPr lang="en-US">
              <a:solidFill>
                <a:prstClr val="black"/>
              </a:solidFill>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Slide Image Placeholder 1"/>
          <p:cNvSpPr>
            <a:spLocks noGrp="1" noRot="1" noChangeAspect="1" noTextEdit="1"/>
          </p:cNvSpPr>
          <p:nvPr>
            <p:ph type="sldImg"/>
          </p:nvPr>
        </p:nvSpPr>
        <p:spPr bwMode="auto">
          <a:noFill/>
          <a:ln>
            <a:solidFill>
              <a:srgbClr val="000000"/>
            </a:solidFill>
            <a:miter lim="800000"/>
            <a:headEnd/>
            <a:tailEnd/>
          </a:ln>
        </p:spPr>
      </p:sp>
      <p:sp>
        <p:nvSpPr>
          <p:cNvPr id="31747" name="Notes Placeholder 2"/>
          <p:cNvSpPr>
            <a:spLocks noGrp="1"/>
          </p:cNvSpPr>
          <p:nvPr>
            <p:ph type="body" idx="1"/>
          </p:nvPr>
        </p:nvSpPr>
        <p:spPr bwMode="auto">
          <a:noFill/>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Type I systems</a:t>
            </a:r>
            <a:r>
              <a:rPr lang="en-US" baseline="0" dirty="0" smtClean="0"/>
              <a:t> are typified by the </a:t>
            </a:r>
            <a:r>
              <a:rPr lang="en-US" baseline="0" dirty="0" err="1" smtClean="0"/>
              <a:t>haemolysin</a:t>
            </a:r>
            <a:r>
              <a:rPr lang="en-US" baseline="0" dirty="0" smtClean="0"/>
              <a:t> secretion system from E. coli.  </a:t>
            </a:r>
            <a:r>
              <a:rPr lang="en-US" baseline="0" dirty="0" err="1" smtClean="0"/>
              <a:t>Additing</a:t>
            </a:r>
            <a:r>
              <a:rPr lang="en-US" baseline="0" dirty="0" smtClean="0"/>
              <a:t> this functionality to E. coli requires 3 transport proteins:  an </a:t>
            </a:r>
            <a:r>
              <a:rPr lang="en-US" sz="1200" dirty="0" smtClean="0">
                <a:solidFill>
                  <a:prstClr val="black">
                    <a:lumMod val="85000"/>
                    <a:lumOff val="15000"/>
                  </a:prstClr>
                </a:solidFill>
                <a:cs typeface="Arial" charset="0"/>
              </a:rPr>
              <a:t>ATP-binding ABC transporter, an adaptor protein that bridges both the inner outer membranes, and an outer membrane pore</a:t>
            </a:r>
            <a:r>
              <a:rPr lang="en-US" sz="1200" dirty="0" smtClean="0">
                <a:solidFill>
                  <a:schemeClr val="tx1"/>
                </a:solidFill>
                <a:cs typeface="+mn-cs"/>
              </a:rPr>
              <a:t>.</a:t>
            </a:r>
            <a:r>
              <a:rPr lang="en-US" sz="1200" baseline="0" dirty="0" smtClean="0">
                <a:solidFill>
                  <a:schemeClr val="tx1"/>
                </a:solidFill>
                <a:cs typeface="+mn-cs"/>
              </a:rPr>
              <a:t>  Secretion of a protein through this apparatus doesn’t involve any </a:t>
            </a:r>
            <a:r>
              <a:rPr lang="en-US" sz="1200" baseline="0" dirty="0" err="1" smtClean="0">
                <a:solidFill>
                  <a:schemeClr val="tx1"/>
                </a:solidFill>
                <a:cs typeface="+mn-cs"/>
              </a:rPr>
              <a:t>periplasmic</a:t>
            </a:r>
            <a:r>
              <a:rPr lang="en-US" sz="1200" baseline="0" dirty="0" smtClean="0">
                <a:solidFill>
                  <a:schemeClr val="tx1"/>
                </a:solidFill>
                <a:cs typeface="+mn-cs"/>
              </a:rPr>
              <a:t> intermediate, the protein is shuttled straight through the channel.  The targeting signal is a short 20 amino acid peptide on the C-terminus. If you’d like more detail, here is a reference that shows that the last 60 nucleotides of the </a:t>
            </a:r>
            <a:r>
              <a:rPr lang="en-US" sz="1200" baseline="0" dirty="0" err="1" smtClean="0">
                <a:solidFill>
                  <a:schemeClr val="tx1"/>
                </a:solidFill>
                <a:cs typeface="+mn-cs"/>
              </a:rPr>
              <a:t>HlyA</a:t>
            </a:r>
            <a:r>
              <a:rPr lang="en-US" sz="1200" baseline="0" dirty="0" smtClean="0">
                <a:solidFill>
                  <a:schemeClr val="tx1"/>
                </a:solidFill>
                <a:cs typeface="+mn-cs"/>
              </a:rPr>
              <a:t> are a sufficient targeting signal to transport alkaline phosphatase to the extracellular environment.</a:t>
            </a:r>
            <a:endParaRPr lang="en-US" sz="1200" dirty="0" smtClean="0">
              <a:solidFill>
                <a:prstClr val="black">
                  <a:lumMod val="85000"/>
                  <a:lumOff val="15000"/>
                </a:prstClr>
              </a:solidFill>
              <a:cs typeface="Arial" charset="0"/>
            </a:endParaRPr>
          </a:p>
        </p:txBody>
      </p:sp>
      <p:sp>
        <p:nvSpPr>
          <p:cNvPr id="4" name="Slide Number Placeholder 3"/>
          <p:cNvSpPr>
            <a:spLocks noGrp="1"/>
          </p:cNvSpPr>
          <p:nvPr>
            <p:ph type="sldNum" sz="quarter" idx="5"/>
          </p:nvPr>
        </p:nvSpPr>
        <p:spPr/>
        <p:txBody>
          <a:bodyPr/>
          <a:lstStyle/>
          <a:p>
            <a:pPr>
              <a:defRPr/>
            </a:pPr>
            <a:fld id="{B56C3683-E589-4E09-A9BF-B7823B88BD88}" type="slidenum">
              <a:rPr lang="en-US">
                <a:solidFill>
                  <a:prstClr val="black"/>
                </a:solidFill>
              </a:rPr>
              <a:pPr>
                <a:defRPr/>
              </a:pPr>
              <a:t>23</a:t>
            </a:fld>
            <a:endParaRPr lang="en-US">
              <a:solidFill>
                <a:prstClr val="black"/>
              </a:solidFill>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Slide Image Placeholder 1"/>
          <p:cNvSpPr>
            <a:spLocks noGrp="1" noRot="1" noChangeAspect="1" noTextEdit="1"/>
          </p:cNvSpPr>
          <p:nvPr>
            <p:ph type="sldImg"/>
          </p:nvPr>
        </p:nvSpPr>
        <p:spPr bwMode="auto">
          <a:noFill/>
          <a:ln>
            <a:solidFill>
              <a:srgbClr val="000000"/>
            </a:solidFill>
            <a:miter lim="800000"/>
            <a:headEnd/>
            <a:tailEnd/>
          </a:ln>
        </p:spPr>
      </p:sp>
      <p:sp>
        <p:nvSpPr>
          <p:cNvPr id="32771" name="Notes Placeholder 2"/>
          <p:cNvSpPr>
            <a:spLocks noGrp="1"/>
          </p:cNvSpPr>
          <p:nvPr>
            <p:ph type="body" idx="1"/>
          </p:nvPr>
        </p:nvSpPr>
        <p:spPr bwMode="auto">
          <a:noFill/>
        </p:spPr>
        <p:txBody>
          <a:bodyPr wrap="square" numCol="1" anchor="t" anchorCtr="0" compatLnSpc="1">
            <a:prstTxWarp prst="textNoShape">
              <a:avLst/>
            </a:prstTxWarp>
          </a:bodyPr>
          <a:lstStyle/>
          <a:p>
            <a:r>
              <a:rPr lang="en-US" dirty="0" smtClean="0"/>
              <a:t>Type III secretion systems are native to many clades bacteria</a:t>
            </a:r>
            <a:r>
              <a:rPr lang="en-US" baseline="0" dirty="0" smtClean="0"/>
              <a:t> and are usually associated with </a:t>
            </a:r>
            <a:r>
              <a:rPr lang="en-US" baseline="0" dirty="0" err="1" smtClean="0"/>
              <a:t>bacterium:host</a:t>
            </a:r>
            <a:r>
              <a:rPr lang="en-US" baseline="0" dirty="0" smtClean="0"/>
              <a:t> interactions. In addition directing proteins across the two inner membranes, type III systems usually have the ability to secrete protein across a host cell’s outer membrane. Those hosts include plant cells and mammalian cells, and different type III systems are specialized for the host cell’s surface structure.  The genes are usually encoded as clusters and contain around 20 proteins with extensive internal regulation.  They are both evolutionarily and functionally related to flagella, and in fact flagella can be repurposed for type III secretion in E. coli.  The signal sequence does not appear to map onto a primary sequence.  Instead, it is a property of the three-dimensional structure.  However, you can often target another protein for secretion by fusion to a native effector that is normally secreted by the system. Like with Type I secretion, there is no </a:t>
            </a:r>
            <a:r>
              <a:rPr lang="en-US" baseline="0" dirty="0" err="1" smtClean="0"/>
              <a:t>periplasmic</a:t>
            </a:r>
            <a:r>
              <a:rPr lang="en-US" baseline="0" dirty="0" smtClean="0"/>
              <a:t> intermediate.</a:t>
            </a:r>
          </a:p>
          <a:p>
            <a:endParaRPr lang="en-US" dirty="0" smtClean="0"/>
          </a:p>
        </p:txBody>
      </p:sp>
      <p:sp>
        <p:nvSpPr>
          <p:cNvPr id="4" name="Slide Number Placeholder 3"/>
          <p:cNvSpPr>
            <a:spLocks noGrp="1"/>
          </p:cNvSpPr>
          <p:nvPr>
            <p:ph type="sldNum" sz="quarter" idx="5"/>
          </p:nvPr>
        </p:nvSpPr>
        <p:spPr/>
        <p:txBody>
          <a:bodyPr/>
          <a:lstStyle/>
          <a:p>
            <a:pPr>
              <a:defRPr/>
            </a:pPr>
            <a:fld id="{87C20228-E9D5-48BA-BD61-BA5FE1250094}" type="slidenum">
              <a:rPr lang="en-US">
                <a:solidFill>
                  <a:prstClr val="black"/>
                </a:solidFill>
              </a:rPr>
              <a:pPr>
                <a:defRPr/>
              </a:pPr>
              <a:t>24</a:t>
            </a:fld>
            <a:endParaRPr lang="en-US">
              <a:solidFill>
                <a:prstClr val="black"/>
              </a:solidFill>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Slide Image Placeholder 1"/>
          <p:cNvSpPr>
            <a:spLocks noGrp="1" noRot="1" noChangeAspect="1" noTextEdit="1"/>
          </p:cNvSpPr>
          <p:nvPr>
            <p:ph type="sldImg"/>
          </p:nvPr>
        </p:nvSpPr>
        <p:spPr bwMode="auto">
          <a:noFill/>
          <a:ln>
            <a:solidFill>
              <a:srgbClr val="000000"/>
            </a:solidFill>
            <a:miter lim="800000"/>
            <a:headEnd/>
            <a:tailEnd/>
          </a:ln>
        </p:spPr>
      </p:sp>
      <p:sp>
        <p:nvSpPr>
          <p:cNvPr id="33795" name="Notes Placeholder 2"/>
          <p:cNvSpPr>
            <a:spLocks noGrp="1"/>
          </p:cNvSpPr>
          <p:nvPr>
            <p:ph type="body" idx="1"/>
          </p:nvPr>
        </p:nvSpPr>
        <p:spPr bwMode="auto">
          <a:noFill/>
        </p:spPr>
        <p:txBody>
          <a:bodyPr wrap="square" numCol="1" anchor="t" anchorCtr="0" compatLnSpc="1">
            <a:prstTxWarp prst="textNoShape">
              <a:avLst/>
            </a:prstTxWarp>
          </a:bodyPr>
          <a:lstStyle/>
          <a:p>
            <a:r>
              <a:rPr lang="en-US" dirty="0" smtClean="0"/>
              <a:t>Type</a:t>
            </a:r>
            <a:r>
              <a:rPr lang="en-US" baseline="0" dirty="0" smtClean="0"/>
              <a:t> V secretion systems come in two types.  </a:t>
            </a:r>
            <a:r>
              <a:rPr lang="en-US" baseline="0" dirty="0" err="1" smtClean="0"/>
              <a:t>Autotransporter</a:t>
            </a:r>
            <a:r>
              <a:rPr lang="en-US" baseline="0" dirty="0" smtClean="0"/>
              <a:t> proteins involve a single two-domain polypeptide.  One of these domains is an outer-membrane barrel protein, and the other is a passenger protein.  A well-studied example of this class is the Ag43 protein in E. coli if you’d like to learn more about this. The process begins with sec secretion to the </a:t>
            </a:r>
            <a:r>
              <a:rPr lang="en-US" baseline="0" dirty="0" err="1" smtClean="0"/>
              <a:t>periplasm</a:t>
            </a:r>
            <a:r>
              <a:rPr lang="en-US" baseline="0" dirty="0" smtClean="0"/>
              <a:t> as an unfolded protein. It then spontaneously inserts itself into the outer membrane and pulls the passenger domain through to the cell surface.  Some </a:t>
            </a:r>
            <a:r>
              <a:rPr lang="en-US" baseline="0" dirty="0" err="1" smtClean="0"/>
              <a:t>autotransporter</a:t>
            </a:r>
            <a:r>
              <a:rPr lang="en-US" baseline="0" dirty="0" smtClean="0"/>
              <a:t> proteins remain this way while others undergo cleavage of the passenger to the secreted state. Both proteases and spontaneous processes can cause cleavage of extracellular domains from the membrane-bound barrel.  So, sometimes </a:t>
            </a:r>
            <a:r>
              <a:rPr lang="en-US" baseline="0" dirty="0" err="1" smtClean="0"/>
              <a:t>autotransporters</a:t>
            </a:r>
            <a:r>
              <a:rPr lang="en-US" baseline="0" dirty="0" smtClean="0"/>
              <a:t> result in secretion, and other times they result in display.</a:t>
            </a:r>
          </a:p>
          <a:p>
            <a:r>
              <a:rPr lang="en-US" dirty="0" smtClean="0"/>
              <a:t>*click*</a:t>
            </a:r>
          </a:p>
          <a:p>
            <a:r>
              <a:rPr lang="en-US" dirty="0" smtClean="0"/>
              <a:t>Two-Partner secretion systems are very similar to </a:t>
            </a:r>
            <a:r>
              <a:rPr lang="en-US" dirty="0" err="1" smtClean="0"/>
              <a:t>autotransporters</a:t>
            </a:r>
            <a:r>
              <a:rPr lang="en-US" baseline="0" dirty="0" smtClean="0"/>
              <a:t> but each is composed of two genes. Like the </a:t>
            </a:r>
            <a:r>
              <a:rPr lang="en-US" baseline="0" dirty="0" err="1" smtClean="0"/>
              <a:t>autotransporters</a:t>
            </a:r>
            <a:r>
              <a:rPr lang="en-US" baseline="0" dirty="0" smtClean="0"/>
              <a:t>, TPS systems involve dedicated secretion proteins for singular proteins, but they are genetically encoded as two proteins instead of a fusion protein.  TPP transport results in secretion of the passenger protein.</a:t>
            </a:r>
            <a:endParaRPr lang="en-US" dirty="0" smtClean="0"/>
          </a:p>
        </p:txBody>
      </p:sp>
      <p:sp>
        <p:nvSpPr>
          <p:cNvPr id="4" name="Slide Number Placeholder 3"/>
          <p:cNvSpPr>
            <a:spLocks noGrp="1"/>
          </p:cNvSpPr>
          <p:nvPr>
            <p:ph type="sldNum" sz="quarter" idx="5"/>
          </p:nvPr>
        </p:nvSpPr>
        <p:spPr/>
        <p:txBody>
          <a:bodyPr/>
          <a:lstStyle/>
          <a:p>
            <a:pPr>
              <a:defRPr/>
            </a:pPr>
            <a:fld id="{B1424316-F899-46B7-B5B8-57D2A080331B}" type="slidenum">
              <a:rPr lang="en-US">
                <a:solidFill>
                  <a:prstClr val="black"/>
                </a:solidFill>
              </a:rPr>
              <a:pPr>
                <a:defRPr/>
              </a:pPr>
              <a:t>25</a:t>
            </a:fld>
            <a:endParaRPr lang="en-US">
              <a:solidFill>
                <a:prstClr val="black"/>
              </a:solidFill>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Slide Image Placeholder 1"/>
          <p:cNvSpPr>
            <a:spLocks noGrp="1" noRot="1" noChangeAspect="1" noTextEdit="1"/>
          </p:cNvSpPr>
          <p:nvPr>
            <p:ph type="sldImg"/>
          </p:nvPr>
        </p:nvSpPr>
        <p:spPr bwMode="auto">
          <a:noFill/>
          <a:ln>
            <a:solidFill>
              <a:srgbClr val="000000"/>
            </a:solidFill>
            <a:miter lim="800000"/>
            <a:headEnd/>
            <a:tailEnd/>
          </a:ln>
        </p:spPr>
      </p:sp>
      <p:sp>
        <p:nvSpPr>
          <p:cNvPr id="34819" name="Notes Placeholder 2"/>
          <p:cNvSpPr>
            <a:spLocks noGrp="1"/>
          </p:cNvSpPr>
          <p:nvPr>
            <p:ph type="body" idx="1"/>
          </p:nvPr>
        </p:nvSpPr>
        <p:spPr bwMode="auto">
          <a:noFill/>
        </p:spPr>
        <p:txBody>
          <a:bodyPr wrap="square" numCol="1" anchor="t" anchorCtr="0" compatLnSpc="1">
            <a:prstTxWarp prst="textNoShape">
              <a:avLst/>
            </a:prstTxWarp>
          </a:bodyPr>
          <a:lstStyle/>
          <a:p>
            <a:r>
              <a:rPr lang="en-US" dirty="0" smtClean="0"/>
              <a:t>I don’t have much to say about Type VI secretion.  Microbiologists</a:t>
            </a:r>
            <a:r>
              <a:rPr lang="en-US" baseline="0" dirty="0" smtClean="0"/>
              <a:t> are still discovering new classes of transporters, and this is one of the newer ones.  It involves a large cluster of proteins like type III secretion.</a:t>
            </a:r>
            <a:endParaRPr lang="en-US" dirty="0" smtClean="0"/>
          </a:p>
        </p:txBody>
      </p:sp>
      <p:sp>
        <p:nvSpPr>
          <p:cNvPr id="4" name="Slide Number Placeholder 3"/>
          <p:cNvSpPr>
            <a:spLocks noGrp="1"/>
          </p:cNvSpPr>
          <p:nvPr>
            <p:ph type="sldNum" sz="quarter" idx="5"/>
          </p:nvPr>
        </p:nvSpPr>
        <p:spPr/>
        <p:txBody>
          <a:bodyPr/>
          <a:lstStyle/>
          <a:p>
            <a:pPr>
              <a:defRPr/>
            </a:pPr>
            <a:fld id="{02D59627-E610-47C5-AA76-45FADB7A81DB}" type="slidenum">
              <a:rPr lang="en-US">
                <a:solidFill>
                  <a:prstClr val="black"/>
                </a:solidFill>
              </a:rPr>
              <a:pPr>
                <a:defRPr/>
              </a:pPr>
              <a:t>26</a:t>
            </a:fld>
            <a:endParaRPr lang="en-US">
              <a:solidFill>
                <a:prstClr val="black"/>
              </a:solidFill>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Slide Image Placeholder 1"/>
          <p:cNvSpPr>
            <a:spLocks noGrp="1" noRot="1" noChangeAspect="1" noTextEdit="1"/>
          </p:cNvSpPr>
          <p:nvPr>
            <p:ph type="sldImg"/>
          </p:nvPr>
        </p:nvSpPr>
        <p:spPr bwMode="auto">
          <a:noFill/>
          <a:ln>
            <a:solidFill>
              <a:srgbClr val="000000"/>
            </a:solidFill>
            <a:miter lim="800000"/>
            <a:headEnd/>
            <a:tailEnd/>
          </a:ln>
        </p:spPr>
      </p:sp>
      <p:sp>
        <p:nvSpPr>
          <p:cNvPr id="35843" name="Notes Placeholder 2"/>
          <p:cNvSpPr>
            <a:spLocks noGrp="1"/>
          </p:cNvSpPr>
          <p:nvPr>
            <p:ph type="body" idx="1"/>
          </p:nvPr>
        </p:nvSpPr>
        <p:spPr bwMode="auto">
          <a:noFill/>
        </p:spPr>
        <p:txBody>
          <a:bodyPr wrap="square" numCol="1" anchor="t" anchorCtr="0" compatLnSpc="1">
            <a:prstTxWarp prst="textNoShape">
              <a:avLst/>
            </a:prstTxWarp>
          </a:bodyPr>
          <a:lstStyle/>
          <a:p>
            <a:r>
              <a:rPr lang="en-US" dirty="0" smtClean="0"/>
              <a:t>Another process</a:t>
            </a:r>
            <a:r>
              <a:rPr lang="en-US" baseline="0" dirty="0" smtClean="0"/>
              <a:t> that occurs in the prokaryotic cells is degradation.  In eukaryotes, there is a large protein assembly called the </a:t>
            </a:r>
            <a:r>
              <a:rPr lang="en-US" baseline="0" dirty="0" err="1" smtClean="0"/>
              <a:t>degradosome</a:t>
            </a:r>
            <a:r>
              <a:rPr lang="en-US" baseline="0" dirty="0" smtClean="0"/>
              <a:t> that handles this recycling function, but it is far fewer components in prokaryotes and it has a more utilitarian function in the cell.  When a ‘broken’ mRNA is translated, the ribosome will make protein until it reaches the end of the molecule at which point it will become stalled holding onto both the mRNA and the nascent peptide.  These stalled complexes are rescued by a molecule called </a:t>
            </a:r>
            <a:r>
              <a:rPr lang="en-US" baseline="0" dirty="0" err="1" smtClean="0"/>
              <a:t>tmRNA</a:t>
            </a:r>
            <a:r>
              <a:rPr lang="en-US" baseline="0" dirty="0" smtClean="0"/>
              <a:t> which encodes a short peptide sequence AANDENLVA.  This sequence targets the protein for degradation.  This mechanism can be used to direct a protein for proteolysis in the cell.  A commonly-used trick in synthetic biology is to use GFP[LVA] as a reporter gene for monitoring dynamic processes by microscopy.  Proteins with this tag cycle in the cell instead of accumulating allowing more faithful observation of these processes.</a:t>
            </a:r>
            <a:endParaRPr lang="en-US" dirty="0" smtClean="0"/>
          </a:p>
        </p:txBody>
      </p:sp>
      <p:sp>
        <p:nvSpPr>
          <p:cNvPr id="4" name="Slide Number Placeholder 3"/>
          <p:cNvSpPr>
            <a:spLocks noGrp="1"/>
          </p:cNvSpPr>
          <p:nvPr>
            <p:ph type="sldNum" sz="quarter" idx="5"/>
          </p:nvPr>
        </p:nvSpPr>
        <p:spPr/>
        <p:txBody>
          <a:bodyPr/>
          <a:lstStyle/>
          <a:p>
            <a:pPr>
              <a:defRPr/>
            </a:pPr>
            <a:fld id="{C7630363-2A93-4958-85EE-9FF4319CC0E0}" type="slidenum">
              <a:rPr lang="en-US">
                <a:solidFill>
                  <a:prstClr val="black"/>
                </a:solidFill>
              </a:rPr>
              <a:pPr>
                <a:defRPr/>
              </a:pPr>
              <a:t>27</a:t>
            </a:fld>
            <a:endParaRPr lang="en-US">
              <a:solidFill>
                <a:prstClr val="black"/>
              </a:solidFill>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Slide Image Placeholder 1"/>
          <p:cNvSpPr>
            <a:spLocks noGrp="1" noRot="1" noChangeAspect="1" noTextEdit="1"/>
          </p:cNvSpPr>
          <p:nvPr>
            <p:ph type="sldImg"/>
          </p:nvPr>
        </p:nvSpPr>
        <p:spPr bwMode="auto">
          <a:noFill/>
          <a:ln>
            <a:solidFill>
              <a:srgbClr val="000000"/>
            </a:solidFill>
            <a:miter lim="800000"/>
            <a:headEnd/>
            <a:tailEnd/>
          </a:ln>
        </p:spPr>
      </p:sp>
      <p:sp>
        <p:nvSpPr>
          <p:cNvPr id="37891" name="Notes Placeholder 2"/>
          <p:cNvSpPr>
            <a:spLocks noGrp="1"/>
          </p:cNvSpPr>
          <p:nvPr>
            <p:ph type="body" idx="1"/>
          </p:nvPr>
        </p:nvSpPr>
        <p:spPr bwMode="auto">
          <a:noFill/>
        </p:spPr>
        <p:txBody>
          <a:bodyPr wrap="square" numCol="1" anchor="t" anchorCtr="0" compatLnSpc="1">
            <a:prstTxWarp prst="textNoShape">
              <a:avLst/>
            </a:prstTxWarp>
          </a:bodyPr>
          <a:lstStyle/>
          <a:p>
            <a:r>
              <a:rPr lang="en-US" dirty="0" smtClean="0"/>
              <a:t>I’ve focused on compartments</a:t>
            </a:r>
            <a:r>
              <a:rPr lang="en-US" baseline="0" dirty="0" smtClean="0"/>
              <a:t> defined by lipid bilayers, but this is not the only type.  </a:t>
            </a:r>
            <a:r>
              <a:rPr lang="en-US" baseline="0" dirty="0" err="1" smtClean="0"/>
              <a:t>Proteinaceous</a:t>
            </a:r>
            <a:r>
              <a:rPr lang="en-US" baseline="0" dirty="0" smtClean="0"/>
              <a:t> shells and aggregates of proteins similarly create local concentration effects and barriers to free-diffusion in the cell. Compartmentalization strategies based on fusion to protein scaffolds, RNA scaffolds, and DNA scaffolds are being investigated as strategies to more efficiently direct flux through a biosynthetic pathway.  Additional strategies include protein shells such as the </a:t>
            </a:r>
            <a:r>
              <a:rPr lang="en-US" baseline="0" dirty="0" err="1" smtClean="0"/>
              <a:t>carboxysome</a:t>
            </a:r>
            <a:r>
              <a:rPr lang="en-US" baseline="0" dirty="0" smtClean="0"/>
              <a:t> or virus particles.</a:t>
            </a:r>
            <a:endParaRPr lang="en-US" dirty="0" smtClean="0"/>
          </a:p>
        </p:txBody>
      </p:sp>
      <p:sp>
        <p:nvSpPr>
          <p:cNvPr id="4" name="Slide Number Placeholder 3"/>
          <p:cNvSpPr>
            <a:spLocks noGrp="1"/>
          </p:cNvSpPr>
          <p:nvPr>
            <p:ph type="sldNum" sz="quarter" idx="5"/>
          </p:nvPr>
        </p:nvSpPr>
        <p:spPr/>
        <p:txBody>
          <a:bodyPr/>
          <a:lstStyle/>
          <a:p>
            <a:pPr>
              <a:defRPr/>
            </a:pPr>
            <a:fld id="{DF4087FC-A52E-42E1-A339-566C83B8B006}" type="slidenum">
              <a:rPr lang="en-US">
                <a:solidFill>
                  <a:prstClr val="black"/>
                </a:solidFill>
              </a:rPr>
              <a:pPr>
                <a:defRPr/>
              </a:pPr>
              <a:t>28</a:t>
            </a:fld>
            <a:endParaRPr lang="en-US">
              <a:solidFill>
                <a:prstClr val="black"/>
              </a:solidFill>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5A83B14-157C-4B1F-9044-9A74752FDE46}" type="slidenum">
              <a:rPr lang="en-US" smtClean="0">
                <a:solidFill>
                  <a:prstClr val="black"/>
                </a:solidFill>
              </a:rPr>
              <a:pPr/>
              <a:t>29</a:t>
            </a:fld>
            <a:endParaRPr lang="en-US">
              <a:solidFill>
                <a:prstClr val="black"/>
              </a:solidFill>
            </a:endParaRPr>
          </a:p>
        </p:txBody>
      </p:sp>
    </p:spTree>
    <p:extLst>
      <p:ext uri="{BB962C8B-B14F-4D97-AF65-F5344CB8AC3E}">
        <p14:creationId xmlns:p14="http://schemas.microsoft.com/office/powerpoint/2010/main" val="40305601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Slide Image Placeholder 1"/>
          <p:cNvSpPr>
            <a:spLocks noGrp="1" noRot="1" noChangeAspect="1" noTextEdit="1"/>
          </p:cNvSpPr>
          <p:nvPr>
            <p:ph type="sldImg"/>
          </p:nvPr>
        </p:nvSpPr>
        <p:spPr bwMode="auto">
          <a:noFill/>
          <a:ln>
            <a:solidFill>
              <a:srgbClr val="000000"/>
            </a:solidFill>
            <a:miter lim="800000"/>
            <a:headEnd/>
            <a:tailEnd/>
          </a:ln>
        </p:spPr>
      </p:sp>
      <p:sp>
        <p:nvSpPr>
          <p:cNvPr id="38915" name="Notes Placeholder 2"/>
          <p:cNvSpPr>
            <a:spLocks noGrp="1"/>
          </p:cNvSpPr>
          <p:nvPr>
            <p:ph type="body" idx="1"/>
          </p:nvPr>
        </p:nvSpPr>
        <p:spPr bwMode="auto">
          <a:noFill/>
        </p:spPr>
        <p:txBody>
          <a:bodyPr wrap="square" numCol="1" anchor="t" anchorCtr="0" compatLnSpc="1">
            <a:prstTxWarp prst="textNoShape">
              <a:avLst/>
            </a:prstTxWarp>
          </a:bodyPr>
          <a:lstStyle/>
          <a:p>
            <a:r>
              <a:rPr lang="en-US" dirty="0" smtClean="0"/>
              <a:t>Let’s examine this concept as it applies to a biosynthetic pathway through our state machine representation.  Remember that we can</a:t>
            </a:r>
            <a:r>
              <a:rPr lang="en-US" baseline="0" dirty="0" smtClean="0"/>
              <a:t> model an enzyme in terms of a Mealy machine composed of the various microstates that the enzyme participates in.  The transitions between these states can have inputs and outputs, and the scope of those inputs and outputs can be captured as constraints.  </a:t>
            </a:r>
          </a:p>
          <a:p>
            <a:r>
              <a:rPr lang="en-US" baseline="0" dirty="0" smtClean="0"/>
              <a:t>*</a:t>
            </a:r>
          </a:p>
          <a:p>
            <a:r>
              <a:rPr lang="en-US" baseline="0" dirty="0" smtClean="0"/>
              <a:t>We can model the constraints defining the transition between the ES and EP states by organic mechanistic constraints that define the molecular requirements for doing the chemical conversion. </a:t>
            </a:r>
          </a:p>
          <a:p>
            <a:r>
              <a:rPr lang="en-US" baseline="0" dirty="0" smtClean="0"/>
              <a:t>*</a:t>
            </a:r>
          </a:p>
          <a:p>
            <a:r>
              <a:rPr lang="en-US" baseline="0" dirty="0" smtClean="0"/>
              <a:t>For example, a protease may recognize various molecules that look like this dipeptide, but many different R groups would also be good substrates, and presumably this amine on the far left of the molecule isn’t necessary for the chemistry to happen.  From an organic chemistry perspective, all that matters in this molecule for the </a:t>
            </a:r>
            <a:r>
              <a:rPr lang="en-US" baseline="0" dirty="0" err="1" smtClean="0"/>
              <a:t>hydolysis</a:t>
            </a:r>
            <a:r>
              <a:rPr lang="en-US" baseline="0" dirty="0" smtClean="0"/>
              <a:t> reactions to occur is the C-double-bond-O-dash-NH portion in the middle.  That set of atoms represents the mechanistic constraints that all substrates must have to undergo this state conversion.  </a:t>
            </a:r>
          </a:p>
          <a:p>
            <a:r>
              <a:rPr lang="en-US" baseline="0" dirty="0" smtClean="0"/>
              <a:t>*</a:t>
            </a:r>
          </a:p>
          <a:p>
            <a:r>
              <a:rPr lang="en-US" baseline="0" dirty="0" smtClean="0"/>
              <a:t>The other two transitions between these states are non-covalent interactions.  They correspond to the enzyme’s ability to hold onto the molecule, which is a property of the molecule’s overall shape and the types of functional groups present.  It reflects the shape of the active site of the enzyme in relation to the atoms that undergo chemistry. </a:t>
            </a:r>
          </a:p>
          <a:p>
            <a:r>
              <a:rPr lang="en-US" baseline="0" dirty="0" smtClean="0"/>
              <a:t>*</a:t>
            </a:r>
          </a:p>
          <a:p>
            <a:r>
              <a:rPr lang="en-US" baseline="0" dirty="0" smtClean="0"/>
              <a:t>In our dipeptide example, it corresponds to the encapsulation of what types of R groups will be tolerated and their positioning relative to other atoms in the molecules.  This type of model is generally referred to as a structure activity relationship, or SAR model.</a:t>
            </a:r>
            <a:endParaRPr lang="en-US" dirty="0" smtClean="0"/>
          </a:p>
        </p:txBody>
      </p:sp>
      <p:sp>
        <p:nvSpPr>
          <p:cNvPr id="4" name="Slide Number Placeholder 3"/>
          <p:cNvSpPr>
            <a:spLocks noGrp="1"/>
          </p:cNvSpPr>
          <p:nvPr>
            <p:ph type="sldNum" sz="quarter" idx="5"/>
          </p:nvPr>
        </p:nvSpPr>
        <p:spPr/>
        <p:txBody>
          <a:bodyPr/>
          <a:lstStyle/>
          <a:p>
            <a:pPr>
              <a:defRPr/>
            </a:pPr>
            <a:fld id="{723CFB1C-9495-4D5A-8D27-9FD9620B9461}" type="slidenum">
              <a:rPr lang="en-US">
                <a:solidFill>
                  <a:prstClr val="black"/>
                </a:solidFill>
              </a:rPr>
              <a:pPr>
                <a:defRPr/>
              </a:pPr>
              <a:t>3</a:t>
            </a:fld>
            <a:endParaRPr lang="en-US">
              <a:solidFill>
                <a:prstClr val="black"/>
              </a:solidFill>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5A83B14-157C-4B1F-9044-9A74752FDE46}" type="slidenum">
              <a:rPr lang="en-US" smtClean="0">
                <a:solidFill>
                  <a:prstClr val="black"/>
                </a:solidFill>
              </a:rPr>
              <a:pPr/>
              <a:t>30</a:t>
            </a:fld>
            <a:endParaRPr lang="en-US">
              <a:solidFill>
                <a:prstClr val="black"/>
              </a:solidFill>
            </a:endParaRPr>
          </a:p>
        </p:txBody>
      </p:sp>
    </p:spTree>
    <p:extLst>
      <p:ext uri="{BB962C8B-B14F-4D97-AF65-F5344CB8AC3E}">
        <p14:creationId xmlns:p14="http://schemas.microsoft.com/office/powerpoint/2010/main" val="403056018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5A83B14-157C-4B1F-9044-9A74752FDE46}" type="slidenum">
              <a:rPr lang="en-US" smtClean="0">
                <a:solidFill>
                  <a:prstClr val="black"/>
                </a:solidFill>
              </a:rPr>
              <a:pPr/>
              <a:t>31</a:t>
            </a:fld>
            <a:endParaRPr lang="en-US">
              <a:solidFill>
                <a:prstClr val="black"/>
              </a:solidFill>
            </a:endParaRPr>
          </a:p>
        </p:txBody>
      </p:sp>
    </p:spTree>
    <p:extLst>
      <p:ext uri="{BB962C8B-B14F-4D97-AF65-F5344CB8AC3E}">
        <p14:creationId xmlns:p14="http://schemas.microsoft.com/office/powerpoint/2010/main" val="403056018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a:t>
            </a:r>
            <a:r>
              <a:rPr lang="en-US" baseline="0" dirty="0" smtClean="0"/>
              <a:t> are many differences between prokaryotic and eukaryotic cells, but one of the most obvious is the presence of organelles.</a:t>
            </a:r>
            <a:endParaRPr lang="en-US" dirty="0"/>
          </a:p>
        </p:txBody>
      </p:sp>
      <p:sp>
        <p:nvSpPr>
          <p:cNvPr id="4" name="Slide Number Placeholder 3"/>
          <p:cNvSpPr>
            <a:spLocks noGrp="1"/>
          </p:cNvSpPr>
          <p:nvPr>
            <p:ph type="sldNum" sz="quarter" idx="10"/>
          </p:nvPr>
        </p:nvSpPr>
        <p:spPr/>
        <p:txBody>
          <a:bodyPr/>
          <a:lstStyle/>
          <a:p>
            <a:fld id="{DE89990A-EA2D-4479-A0E6-65DEA6F54272}" type="slidenum">
              <a:rPr lang="en-US" smtClean="0"/>
              <a:pPr/>
              <a:t>32</a:t>
            </a:fld>
            <a:endParaRPr lang="en-US"/>
          </a:p>
        </p:txBody>
      </p:sp>
    </p:spTree>
    <p:extLst>
      <p:ext uri="{BB962C8B-B14F-4D97-AF65-F5344CB8AC3E}">
        <p14:creationId xmlns:p14="http://schemas.microsoft.com/office/powerpoint/2010/main" val="37219604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Slide Image Placeholder 1"/>
          <p:cNvSpPr>
            <a:spLocks noGrp="1" noRot="1" noChangeAspect="1" noTextEdit="1"/>
          </p:cNvSpPr>
          <p:nvPr>
            <p:ph type="sldImg"/>
          </p:nvPr>
        </p:nvSpPr>
        <p:spPr bwMode="auto">
          <a:noFill/>
          <a:ln>
            <a:solidFill>
              <a:srgbClr val="000000"/>
            </a:solidFill>
            <a:miter lim="800000"/>
            <a:headEnd/>
            <a:tailEnd/>
          </a:ln>
        </p:spPr>
      </p:sp>
      <p:sp>
        <p:nvSpPr>
          <p:cNvPr id="38915" name="Notes Placeholder 2"/>
          <p:cNvSpPr>
            <a:spLocks noGrp="1"/>
          </p:cNvSpPr>
          <p:nvPr>
            <p:ph type="body" idx="1"/>
          </p:nvPr>
        </p:nvSpPr>
        <p:spPr bwMode="auto">
          <a:noFill/>
        </p:spPr>
        <p:txBody>
          <a:bodyPr wrap="square" numCol="1" anchor="t" anchorCtr="0" compatLnSpc="1">
            <a:prstTxWarp prst="textNoShape">
              <a:avLst/>
            </a:prstTxWarp>
          </a:bodyPr>
          <a:lstStyle/>
          <a:p>
            <a:r>
              <a:rPr lang="en-US" dirty="0" smtClean="0"/>
              <a:t>Though there is only one membrane that surrounds the entire cytoplasm, there are many smaller lipid bilayers within the cell that obstruct the free-exchange of cellular metabolites. The degree to which</a:t>
            </a:r>
            <a:r>
              <a:rPr lang="en-US" baseline="0" dirty="0" smtClean="0"/>
              <a:t> a given </a:t>
            </a:r>
            <a:r>
              <a:rPr lang="en-US" baseline="0" dirty="0" err="1" smtClean="0"/>
              <a:t>comparment</a:t>
            </a:r>
            <a:r>
              <a:rPr lang="en-US" baseline="0" dirty="0" smtClean="0"/>
              <a:t> is permeable to a species is not simple, and there are many active transport processes associated with specific organelles.  Thus, the degree to which a biomolecule is isolated within an organelle is not obvious.</a:t>
            </a:r>
            <a:endParaRPr lang="en-US" dirty="0" smtClean="0"/>
          </a:p>
        </p:txBody>
      </p:sp>
      <p:sp>
        <p:nvSpPr>
          <p:cNvPr id="4" name="Slide Number Placeholder 3"/>
          <p:cNvSpPr>
            <a:spLocks noGrp="1"/>
          </p:cNvSpPr>
          <p:nvPr>
            <p:ph type="sldNum" sz="quarter" idx="5"/>
          </p:nvPr>
        </p:nvSpPr>
        <p:spPr/>
        <p:txBody>
          <a:bodyPr/>
          <a:lstStyle/>
          <a:p>
            <a:pPr>
              <a:defRPr/>
            </a:pPr>
            <a:fld id="{783DD1D2-218E-43CE-BA3D-6D18CD497CDC}" type="slidenum">
              <a:rPr lang="en-US">
                <a:solidFill>
                  <a:prstClr val="black"/>
                </a:solidFill>
              </a:rPr>
              <a:pPr>
                <a:defRPr/>
              </a:pPr>
              <a:t>33</a:t>
            </a:fld>
            <a:endParaRPr lang="en-US">
              <a:solidFill>
                <a:prstClr val="black"/>
              </a:solidFill>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Slide Image Placeholder 1"/>
          <p:cNvSpPr>
            <a:spLocks noGrp="1" noRot="1" noChangeAspect="1" noTextEdit="1"/>
          </p:cNvSpPr>
          <p:nvPr>
            <p:ph type="sldImg"/>
          </p:nvPr>
        </p:nvSpPr>
        <p:spPr bwMode="auto">
          <a:noFill/>
          <a:ln>
            <a:solidFill>
              <a:srgbClr val="000000"/>
            </a:solidFill>
            <a:miter lim="800000"/>
            <a:headEnd/>
            <a:tailEnd/>
          </a:ln>
        </p:spPr>
      </p:sp>
      <p:sp>
        <p:nvSpPr>
          <p:cNvPr id="39939" name="Notes Placeholder 2"/>
          <p:cNvSpPr>
            <a:spLocks noGrp="1"/>
          </p:cNvSpPr>
          <p:nvPr>
            <p:ph type="body" idx="1"/>
          </p:nvPr>
        </p:nvSpPr>
        <p:spPr bwMode="auto">
          <a:noFill/>
        </p:spPr>
        <p:txBody>
          <a:bodyPr wrap="square" numCol="1" anchor="t" anchorCtr="0" compatLnSpc="1">
            <a:prstTxWarp prst="textNoShape">
              <a:avLst/>
            </a:prstTxWarp>
          </a:bodyPr>
          <a:lstStyle/>
          <a:p>
            <a:r>
              <a:rPr lang="en-US" dirty="0" smtClean="0"/>
              <a:t>Mitochondria</a:t>
            </a:r>
            <a:r>
              <a:rPr lang="en-US" baseline="0" dirty="0" smtClean="0"/>
              <a:t> are the ATP-generated organelle of a eukaryote. The do encode their own genome and encode some of their own proteins.  The degree to which the mitochondrial genes are encoded in the organelle versus in the nuclear genome differs between different organisms. In all cases, it is technically challenging to modify the DNA of a mitochondria, so </a:t>
            </a:r>
            <a:r>
              <a:rPr lang="en-US" baseline="0" dirty="0" err="1" smtClean="0"/>
              <a:t>protei</a:t>
            </a:r>
            <a:r>
              <a:rPr lang="en-US" baseline="0" dirty="0" smtClean="0"/>
              <a:t> The ns intended for mitochondria are usually sent there by use of localization signals. The mitochondrial targeting signal is a helix with a few hydrophobic amino acids and positively-change amino acids.  This signal is recognized </a:t>
            </a:r>
            <a:r>
              <a:rPr lang="en-US" baseline="0" dirty="0" err="1" smtClean="0"/>
              <a:t>posttranslationally</a:t>
            </a:r>
            <a:r>
              <a:rPr lang="en-US" baseline="0" dirty="0" smtClean="0"/>
              <a:t>, so a protein will first exist as a cytoplasmic intermediate before being imported into the organelle.</a:t>
            </a:r>
            <a:endParaRPr lang="en-US" dirty="0" smtClean="0"/>
          </a:p>
        </p:txBody>
      </p:sp>
      <p:sp>
        <p:nvSpPr>
          <p:cNvPr id="4" name="Slide Number Placeholder 3"/>
          <p:cNvSpPr>
            <a:spLocks noGrp="1"/>
          </p:cNvSpPr>
          <p:nvPr>
            <p:ph type="sldNum" sz="quarter" idx="5"/>
          </p:nvPr>
        </p:nvSpPr>
        <p:spPr/>
        <p:txBody>
          <a:bodyPr/>
          <a:lstStyle/>
          <a:p>
            <a:pPr>
              <a:defRPr/>
            </a:pPr>
            <a:fld id="{8677208B-7D8B-418D-8C86-7BA9C3274206}" type="slidenum">
              <a:rPr lang="en-US">
                <a:solidFill>
                  <a:prstClr val="black"/>
                </a:solidFill>
              </a:rPr>
              <a:pPr>
                <a:defRPr/>
              </a:pPr>
              <a:t>34</a:t>
            </a:fld>
            <a:endParaRPr lang="en-US">
              <a:solidFill>
                <a:prstClr val="black"/>
              </a:solidFill>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Slide Image Placeholder 1"/>
          <p:cNvSpPr>
            <a:spLocks noGrp="1" noRot="1" noChangeAspect="1" noTextEdit="1"/>
          </p:cNvSpPr>
          <p:nvPr>
            <p:ph type="sldImg"/>
          </p:nvPr>
        </p:nvSpPr>
        <p:spPr bwMode="auto">
          <a:noFill/>
          <a:ln>
            <a:solidFill>
              <a:srgbClr val="000000"/>
            </a:solidFill>
            <a:miter lim="800000"/>
            <a:headEnd/>
            <a:tailEnd/>
          </a:ln>
        </p:spPr>
      </p:sp>
      <p:sp>
        <p:nvSpPr>
          <p:cNvPr id="40963" name="Notes Placeholder 2"/>
          <p:cNvSpPr>
            <a:spLocks noGrp="1"/>
          </p:cNvSpPr>
          <p:nvPr>
            <p:ph type="body" idx="1"/>
          </p:nvPr>
        </p:nvSpPr>
        <p:spPr bwMode="auto">
          <a:noFill/>
        </p:spPr>
        <p:txBody>
          <a:bodyPr wrap="square" numCol="1" anchor="t" anchorCtr="0" compatLnSpc="1">
            <a:prstTxWarp prst="textNoShape">
              <a:avLst/>
            </a:prstTxWarp>
          </a:bodyPr>
          <a:lstStyle/>
          <a:p>
            <a:r>
              <a:rPr lang="en-US" dirty="0" smtClean="0"/>
              <a:t>Secretion in eukaryotes</a:t>
            </a:r>
            <a:r>
              <a:rPr lang="en-US" baseline="0" dirty="0" smtClean="0"/>
              <a:t> is mediated by a compartment called the endoplasmic reticulum, or ER.  The process of ER secretion is highly analogous both in sequence and effect as E. coli sec secretion.  Both proteins that will be secreted to the external environment, as well as those being targeted to the membrane for surface-display go through the ER.  The ER is the starting point for both integral and associated proteins, and most glycosylated proteins.</a:t>
            </a:r>
          </a:p>
          <a:p>
            <a:r>
              <a:rPr lang="en-US" baseline="0" dirty="0" smtClean="0"/>
              <a:t>*click*</a:t>
            </a:r>
          </a:p>
          <a:p>
            <a:r>
              <a:rPr lang="en-US" baseline="0" dirty="0" smtClean="0"/>
              <a:t>The signal for ER </a:t>
            </a:r>
            <a:r>
              <a:rPr lang="en-US" baseline="0" dirty="0" err="1" smtClean="0"/>
              <a:t>targetting</a:t>
            </a:r>
            <a:r>
              <a:rPr lang="en-US" baseline="0" dirty="0" smtClean="0"/>
              <a:t> is a 5-10 hydrophobic peptide on the N-terminus of the protein.  As nascent protein chains emerge from the ribosome, as shown in this illustration, these peptides are bound by signal recognition particle, recruited to the ER.  Translation then proceeds coincident with transport across the ER membrane. Unless it is a membrane protein, the newly-released peptide is cleaved off and is free within the organelle.  Additional signals can be placed into a protein coding sequence to target it to other places in the cell.  For example, a DXE motif in the C-terminus of the protein is the signal for </a:t>
            </a:r>
            <a:r>
              <a:rPr lang="en-US" baseline="0" dirty="0" err="1" smtClean="0"/>
              <a:t>targetting</a:t>
            </a:r>
            <a:r>
              <a:rPr lang="en-US" baseline="0" dirty="0" smtClean="0"/>
              <a:t> to the Golgi via COPII vesicles.</a:t>
            </a:r>
            <a:endParaRPr lang="en-US" dirty="0" smtClean="0"/>
          </a:p>
        </p:txBody>
      </p:sp>
      <p:sp>
        <p:nvSpPr>
          <p:cNvPr id="4" name="Slide Number Placeholder 3"/>
          <p:cNvSpPr>
            <a:spLocks noGrp="1"/>
          </p:cNvSpPr>
          <p:nvPr>
            <p:ph type="sldNum" sz="quarter" idx="5"/>
          </p:nvPr>
        </p:nvSpPr>
        <p:spPr/>
        <p:txBody>
          <a:bodyPr/>
          <a:lstStyle/>
          <a:p>
            <a:pPr>
              <a:defRPr/>
            </a:pPr>
            <a:fld id="{BBFB72C6-68FD-46B5-A319-C9D3587AF4BF}" type="slidenum">
              <a:rPr lang="en-US">
                <a:solidFill>
                  <a:prstClr val="black"/>
                </a:solidFill>
              </a:rPr>
              <a:pPr>
                <a:defRPr/>
              </a:pPr>
              <a:t>35</a:t>
            </a:fld>
            <a:endParaRPr lang="en-US">
              <a:solidFill>
                <a:prstClr val="black"/>
              </a:solidFill>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Slide Image Placeholder 1"/>
          <p:cNvSpPr>
            <a:spLocks noGrp="1" noRot="1" noChangeAspect="1" noTextEdit="1"/>
          </p:cNvSpPr>
          <p:nvPr>
            <p:ph type="sldImg"/>
          </p:nvPr>
        </p:nvSpPr>
        <p:spPr bwMode="auto">
          <a:noFill/>
          <a:ln>
            <a:solidFill>
              <a:srgbClr val="000000"/>
            </a:solidFill>
            <a:miter lim="800000"/>
            <a:headEnd/>
            <a:tailEnd/>
          </a:ln>
        </p:spPr>
      </p:sp>
      <p:sp>
        <p:nvSpPr>
          <p:cNvPr id="41987" name="Notes Placeholder 2"/>
          <p:cNvSpPr>
            <a:spLocks noGrp="1"/>
          </p:cNvSpPr>
          <p:nvPr>
            <p:ph type="body" idx="1"/>
          </p:nvPr>
        </p:nvSpPr>
        <p:spPr bwMode="auto">
          <a:noFill/>
        </p:spPr>
        <p:txBody>
          <a:bodyPr wrap="square" numCol="1" anchor="t" anchorCtr="0" compatLnSpc="1">
            <a:prstTxWarp prst="textNoShape">
              <a:avLst/>
            </a:prstTxWarp>
          </a:bodyPr>
          <a:lstStyle/>
          <a:p>
            <a:r>
              <a:rPr lang="en-US" dirty="0" smtClean="0"/>
              <a:t>The nucleus</a:t>
            </a:r>
            <a:r>
              <a:rPr lang="en-US" baseline="0" dirty="0" smtClean="0"/>
              <a:t> compartmentalizes the genomic DNA, and thereby necessarily the processes of replication and transcription. The protein components of the nucleus, however, must be translated in the cytoplasm like any other protein and then re-transported to the nucleus.  The nuclear localization signals are highly positive charged peptides.  The sequence PKKKRKV from the SV40 large T-antigen is one commonly-used sequence.  Another from </a:t>
            </a:r>
            <a:r>
              <a:rPr lang="en-US" baseline="0" dirty="0" err="1" smtClean="0"/>
              <a:t>nucleoplasmin</a:t>
            </a:r>
            <a:r>
              <a:rPr lang="en-US" baseline="0" dirty="0" smtClean="0"/>
              <a:t> is a second option.  The nuclear localization signal, or NLS, is usually internal to a peptide sequence rather than at the ends.  It can be anywhere.  Like with mitochondrial targeting, nuclear localization is post-translational. Nuclear localization is necessary for access to the genomic DNA.  So, any engineered behaviors such as gene-delivery methods necessarily involve NLS signals.</a:t>
            </a:r>
            <a:endParaRPr lang="en-US" dirty="0" smtClean="0"/>
          </a:p>
        </p:txBody>
      </p:sp>
      <p:sp>
        <p:nvSpPr>
          <p:cNvPr id="4" name="Slide Number Placeholder 3"/>
          <p:cNvSpPr>
            <a:spLocks noGrp="1"/>
          </p:cNvSpPr>
          <p:nvPr>
            <p:ph type="sldNum" sz="quarter" idx="5"/>
          </p:nvPr>
        </p:nvSpPr>
        <p:spPr/>
        <p:txBody>
          <a:bodyPr/>
          <a:lstStyle/>
          <a:p>
            <a:pPr>
              <a:defRPr/>
            </a:pPr>
            <a:fld id="{935D4AA3-5F93-4C5E-8175-4E7388198FA0}" type="slidenum">
              <a:rPr lang="en-US">
                <a:solidFill>
                  <a:prstClr val="black"/>
                </a:solidFill>
              </a:rPr>
              <a:pPr>
                <a:defRPr/>
              </a:pPr>
              <a:t>36</a:t>
            </a:fld>
            <a:endParaRPr lang="en-US">
              <a:solidFill>
                <a:prstClr val="black"/>
              </a:solidFill>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Slide Image Placeholder 1"/>
          <p:cNvSpPr>
            <a:spLocks noGrp="1" noRot="1" noChangeAspect="1" noTextEdit="1"/>
          </p:cNvSpPr>
          <p:nvPr>
            <p:ph type="sldImg"/>
          </p:nvPr>
        </p:nvSpPr>
        <p:spPr bwMode="auto">
          <a:noFill/>
          <a:ln>
            <a:solidFill>
              <a:srgbClr val="000000"/>
            </a:solidFill>
            <a:miter lim="800000"/>
            <a:headEnd/>
            <a:tailEnd/>
          </a:ln>
        </p:spPr>
      </p:sp>
      <p:sp>
        <p:nvSpPr>
          <p:cNvPr id="43011" name="Notes Placeholder 2"/>
          <p:cNvSpPr>
            <a:spLocks noGrp="1"/>
          </p:cNvSpPr>
          <p:nvPr>
            <p:ph type="body" idx="1"/>
          </p:nvPr>
        </p:nvSpPr>
        <p:spPr bwMode="auto">
          <a:noFill/>
        </p:spPr>
        <p:txBody>
          <a:bodyPr wrap="square" numCol="1" anchor="t" anchorCtr="0" compatLnSpc="1">
            <a:prstTxWarp prst="textNoShape">
              <a:avLst/>
            </a:prstTxWarp>
          </a:bodyPr>
          <a:lstStyle/>
          <a:p>
            <a:r>
              <a:rPr lang="en-US" dirty="0" smtClean="0"/>
              <a:t>Peroxisomes are</a:t>
            </a:r>
            <a:r>
              <a:rPr lang="en-US" baseline="0" dirty="0" smtClean="0"/>
              <a:t> organelles usually used to degrade long-chain fatty acids.  It is a highly oxidizing environment.  There are two types of signals that can transport a protein to the peroxisome.  PTS1 signal is a C-terminal SKL peptide.  PTS2 signal is an N-terminal sequence.</a:t>
            </a:r>
            <a:endParaRPr lang="en-US" dirty="0" smtClean="0"/>
          </a:p>
        </p:txBody>
      </p:sp>
      <p:sp>
        <p:nvSpPr>
          <p:cNvPr id="4" name="Slide Number Placeholder 3"/>
          <p:cNvSpPr>
            <a:spLocks noGrp="1"/>
          </p:cNvSpPr>
          <p:nvPr>
            <p:ph type="sldNum" sz="quarter" idx="5"/>
          </p:nvPr>
        </p:nvSpPr>
        <p:spPr/>
        <p:txBody>
          <a:bodyPr/>
          <a:lstStyle/>
          <a:p>
            <a:pPr>
              <a:defRPr/>
            </a:pPr>
            <a:fld id="{D518C0D6-326F-4FA0-A38D-17164AE227E2}" type="slidenum">
              <a:rPr lang="en-US">
                <a:solidFill>
                  <a:prstClr val="black"/>
                </a:solidFill>
              </a:rPr>
              <a:pPr>
                <a:defRPr/>
              </a:pPr>
              <a:t>37</a:t>
            </a:fld>
            <a:endParaRPr lang="en-US">
              <a:solidFill>
                <a:prstClr val="black"/>
              </a:solidFill>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Slide Image Placeholder 1"/>
          <p:cNvSpPr>
            <a:spLocks noGrp="1" noRot="1" noChangeAspect="1" noTextEdit="1"/>
          </p:cNvSpPr>
          <p:nvPr>
            <p:ph type="sldImg"/>
          </p:nvPr>
        </p:nvSpPr>
        <p:spPr bwMode="auto">
          <a:noFill/>
          <a:ln>
            <a:solidFill>
              <a:srgbClr val="000000"/>
            </a:solidFill>
            <a:miter lim="800000"/>
            <a:headEnd/>
            <a:tailEnd/>
          </a:ln>
        </p:spPr>
      </p:sp>
      <p:sp>
        <p:nvSpPr>
          <p:cNvPr id="44035" name="Notes Placeholder 2"/>
          <p:cNvSpPr>
            <a:spLocks noGrp="1"/>
          </p:cNvSpPr>
          <p:nvPr>
            <p:ph type="body" idx="1"/>
          </p:nvPr>
        </p:nvSpPr>
        <p:spPr bwMode="auto">
          <a:noFill/>
        </p:spPr>
        <p:txBody>
          <a:bodyPr wrap="square" numCol="1" anchor="t" anchorCtr="0" compatLnSpc="1">
            <a:prstTxWarp prst="textNoShape">
              <a:avLst/>
            </a:prstTxWarp>
          </a:bodyPr>
          <a:lstStyle/>
          <a:p>
            <a:r>
              <a:rPr lang="en-US" dirty="0" smtClean="0"/>
              <a:t>Lysosomes</a:t>
            </a:r>
            <a:r>
              <a:rPr lang="en-US" baseline="0" dirty="0" smtClean="0"/>
              <a:t> degrade proteins and other debris. Targeting proteins to the lysosome involves a C-terminal signal called the </a:t>
            </a:r>
            <a:r>
              <a:rPr lang="en-US" baseline="0" dirty="0" err="1" smtClean="0"/>
              <a:t>dileucine</a:t>
            </a:r>
            <a:r>
              <a:rPr lang="en-US" baseline="0" dirty="0" smtClean="0"/>
              <a:t> sorting signal.  Though you can send a protein to the lysosome, this usually result in its destruction.  The pH is 4.5 making this chemically denaturing for most proteins.  Thus, targeting proteins to the lysosome is usually a control strategy to intentionally remove a protein from the cell, or cause a protein to recycle in the cell.</a:t>
            </a:r>
            <a:endParaRPr lang="en-US" dirty="0" smtClean="0"/>
          </a:p>
        </p:txBody>
      </p:sp>
      <p:sp>
        <p:nvSpPr>
          <p:cNvPr id="4" name="Slide Number Placeholder 3"/>
          <p:cNvSpPr>
            <a:spLocks noGrp="1"/>
          </p:cNvSpPr>
          <p:nvPr>
            <p:ph type="sldNum" sz="quarter" idx="5"/>
          </p:nvPr>
        </p:nvSpPr>
        <p:spPr/>
        <p:txBody>
          <a:bodyPr/>
          <a:lstStyle/>
          <a:p>
            <a:pPr>
              <a:defRPr/>
            </a:pPr>
            <a:fld id="{CB0A3AD1-F0EE-4D71-BF87-F099726952E2}" type="slidenum">
              <a:rPr lang="en-US">
                <a:solidFill>
                  <a:prstClr val="black"/>
                </a:solidFill>
              </a:rPr>
              <a:pPr>
                <a:defRPr/>
              </a:pPr>
              <a:t>38</a:t>
            </a:fld>
            <a:endParaRPr lang="en-US">
              <a:solidFill>
                <a:prstClr val="black"/>
              </a:solidFill>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Slide Image Placeholder 1"/>
          <p:cNvSpPr>
            <a:spLocks noGrp="1" noRot="1" noChangeAspect="1" noTextEdit="1"/>
          </p:cNvSpPr>
          <p:nvPr>
            <p:ph type="sldImg"/>
          </p:nvPr>
        </p:nvSpPr>
        <p:spPr bwMode="auto">
          <a:noFill/>
          <a:ln>
            <a:solidFill>
              <a:srgbClr val="000000"/>
            </a:solidFill>
            <a:miter lim="800000"/>
            <a:headEnd/>
            <a:tailEnd/>
          </a:ln>
        </p:spPr>
      </p:sp>
      <p:sp>
        <p:nvSpPr>
          <p:cNvPr id="45059" name="Notes Placeholder 2"/>
          <p:cNvSpPr>
            <a:spLocks noGrp="1"/>
          </p:cNvSpPr>
          <p:nvPr>
            <p:ph type="body" idx="1"/>
          </p:nvPr>
        </p:nvSpPr>
        <p:spPr bwMode="auto">
          <a:noFill/>
        </p:spPr>
        <p:txBody>
          <a:bodyPr wrap="square" numCol="1" anchor="t" anchorCtr="0" compatLnSpc="1">
            <a:prstTxWarp prst="textNoShape">
              <a:avLst/>
            </a:prstTxWarp>
          </a:bodyPr>
          <a:lstStyle/>
          <a:p>
            <a:r>
              <a:rPr lang="en-US" dirty="0" smtClean="0"/>
              <a:t>Finally we have the chloroplasts and related plastids.</a:t>
            </a:r>
            <a:r>
              <a:rPr lang="en-US" baseline="0" dirty="0" smtClean="0"/>
              <a:t>  These are the photosynthetic centers of plants and other single-celled eukaryotes such as </a:t>
            </a:r>
            <a:r>
              <a:rPr lang="en-US" baseline="0" dirty="0" err="1" smtClean="0"/>
              <a:t>volvox</a:t>
            </a:r>
            <a:r>
              <a:rPr lang="en-US" baseline="0" dirty="0" smtClean="0"/>
              <a:t> euglena, or </a:t>
            </a:r>
            <a:r>
              <a:rPr lang="en-US" baseline="0" dirty="0" err="1" smtClean="0"/>
              <a:t>chlamydomonas</a:t>
            </a:r>
            <a:r>
              <a:rPr lang="en-US" baseline="0" dirty="0" smtClean="0"/>
              <a:t>. The chloroplast is the organelle most similar to a prokaryotic cell with an extensive genome. Nevertheless, you still usually would genetically modify the nuclear genome rather than the chloroplast genome simply because it is easier.  There is a large family of related organelles called plastids in plants.  We’ll come back to these in a later chapter on plants. Other processes such as starch production happen in these organelles.  This family of compartments are also the specialty workshops of plant cells where interesting natural products get produced.</a:t>
            </a:r>
            <a:endParaRPr lang="en-US" dirty="0" smtClean="0"/>
          </a:p>
        </p:txBody>
      </p:sp>
      <p:sp>
        <p:nvSpPr>
          <p:cNvPr id="4" name="Slide Number Placeholder 3"/>
          <p:cNvSpPr>
            <a:spLocks noGrp="1"/>
          </p:cNvSpPr>
          <p:nvPr>
            <p:ph type="sldNum" sz="quarter" idx="5"/>
          </p:nvPr>
        </p:nvSpPr>
        <p:spPr/>
        <p:txBody>
          <a:bodyPr/>
          <a:lstStyle/>
          <a:p>
            <a:pPr>
              <a:defRPr/>
            </a:pPr>
            <a:fld id="{4B1BA60F-2E77-4F0C-A258-90AFB482FC2B}" type="slidenum">
              <a:rPr lang="en-US">
                <a:solidFill>
                  <a:prstClr val="black"/>
                </a:solidFill>
              </a:rPr>
              <a:pPr>
                <a:defRPr/>
              </a:pPr>
              <a:t>39</a:t>
            </a:fld>
            <a:endParaRPr lang="en-US">
              <a:solidFill>
                <a:prstClr val="black"/>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Slide Image Placeholder 1"/>
          <p:cNvSpPr>
            <a:spLocks noGrp="1" noRot="1" noChangeAspect="1" noTextEdit="1"/>
          </p:cNvSpPr>
          <p:nvPr>
            <p:ph type="sldImg"/>
          </p:nvPr>
        </p:nvSpPr>
        <p:spPr bwMode="auto">
          <a:noFill/>
          <a:ln>
            <a:solidFill>
              <a:srgbClr val="000000"/>
            </a:solidFill>
            <a:miter lim="800000"/>
            <a:headEnd/>
            <a:tailEnd/>
          </a:ln>
        </p:spPr>
      </p:sp>
      <p:sp>
        <p:nvSpPr>
          <p:cNvPr id="38915" name="Notes Placeholder 2"/>
          <p:cNvSpPr>
            <a:spLocks noGrp="1"/>
          </p:cNvSpPr>
          <p:nvPr>
            <p:ph type="body" idx="1"/>
          </p:nvPr>
        </p:nvSpPr>
        <p:spPr bwMode="auto">
          <a:noFill/>
        </p:spPr>
        <p:txBody>
          <a:bodyPr wrap="square" numCol="1" anchor="t" anchorCtr="0" compatLnSpc="1">
            <a:prstTxWarp prst="textNoShape">
              <a:avLst/>
            </a:prstTxWarp>
          </a:bodyPr>
          <a:lstStyle/>
          <a:p>
            <a:r>
              <a:rPr lang="en-US" dirty="0" smtClean="0"/>
              <a:t>Suppose we have two enzymes E1 and E2, and we want to know if these two enzymes represent a process or not. For there to be a process involving both enzymes, then *click* one of the outputs</a:t>
            </a:r>
            <a:r>
              <a:rPr lang="en-US" baseline="0" dirty="0" smtClean="0"/>
              <a:t> of E1 must be an input to E2. For this condition to be met, some molecule P1 must satisfy the constraints of E1’s transitions, and also satisfy the SAR constraints for binding to E2.  If this condition is met, then *click* this reaction sequence of A to B to C involving E1 and E2 could occur.  *click* If the product of E1 matches the SAR constraints for substrate binding of E2, but that molecule does not satisfy the mechanistic constraints, then it is a competitive inhibitor of E2.  Genetically, we would express that by saying that the *click* E1 represses E2. </a:t>
            </a:r>
            <a:r>
              <a:rPr lang="en-US" dirty="0" smtClean="0"/>
              <a:t>If no SAR constraints match, these enzymes are orthogonal to one another</a:t>
            </a:r>
          </a:p>
          <a:p>
            <a:endParaRPr lang="en-US" baseline="0" dirty="0" smtClean="0"/>
          </a:p>
        </p:txBody>
      </p:sp>
      <p:sp>
        <p:nvSpPr>
          <p:cNvPr id="4" name="Slide Number Placeholder 3"/>
          <p:cNvSpPr>
            <a:spLocks noGrp="1"/>
          </p:cNvSpPr>
          <p:nvPr>
            <p:ph type="sldNum" sz="quarter" idx="5"/>
          </p:nvPr>
        </p:nvSpPr>
        <p:spPr/>
        <p:txBody>
          <a:bodyPr/>
          <a:lstStyle/>
          <a:p>
            <a:pPr>
              <a:defRPr/>
            </a:pPr>
            <a:fld id="{723CFB1C-9495-4D5A-8D27-9FD9620B9461}" type="slidenum">
              <a:rPr lang="en-US">
                <a:solidFill>
                  <a:prstClr val="black"/>
                </a:solidFill>
              </a:rPr>
              <a:pPr>
                <a:defRPr/>
              </a:pPr>
              <a:t>4</a:t>
            </a:fld>
            <a:endParaRPr lang="en-US">
              <a:solidFill>
                <a:prstClr val="black"/>
              </a:solidFill>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5A83B14-157C-4B1F-9044-9A74752FDE46}" type="slidenum">
              <a:rPr lang="en-US" smtClean="0">
                <a:solidFill>
                  <a:prstClr val="black"/>
                </a:solidFill>
              </a:rPr>
              <a:pPr/>
              <a:t>40</a:t>
            </a:fld>
            <a:endParaRPr lang="en-US">
              <a:solidFill>
                <a:prstClr val="black"/>
              </a:solidFill>
            </a:endParaRPr>
          </a:p>
        </p:txBody>
      </p:sp>
    </p:spTree>
    <p:extLst>
      <p:ext uri="{BB962C8B-B14F-4D97-AF65-F5344CB8AC3E}">
        <p14:creationId xmlns:p14="http://schemas.microsoft.com/office/powerpoint/2010/main" val="403056018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5A83B14-157C-4B1F-9044-9A74752FDE46}" type="slidenum">
              <a:rPr lang="en-US" smtClean="0">
                <a:solidFill>
                  <a:prstClr val="black"/>
                </a:solidFill>
              </a:rPr>
              <a:pPr/>
              <a:t>41</a:t>
            </a:fld>
            <a:endParaRPr lang="en-US">
              <a:solidFill>
                <a:prstClr val="black"/>
              </a:solidFill>
            </a:endParaRPr>
          </a:p>
        </p:txBody>
      </p:sp>
    </p:spTree>
    <p:extLst>
      <p:ext uri="{BB962C8B-B14F-4D97-AF65-F5344CB8AC3E}">
        <p14:creationId xmlns:p14="http://schemas.microsoft.com/office/powerpoint/2010/main" val="40305601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Slide Image Placeholder 1"/>
          <p:cNvSpPr>
            <a:spLocks noGrp="1" noRot="1" noChangeAspect="1" noTextEdit="1"/>
          </p:cNvSpPr>
          <p:nvPr>
            <p:ph type="sldImg"/>
          </p:nvPr>
        </p:nvSpPr>
        <p:spPr bwMode="auto">
          <a:noFill/>
          <a:ln>
            <a:solidFill>
              <a:srgbClr val="000000"/>
            </a:solidFill>
            <a:miter lim="800000"/>
            <a:headEnd/>
            <a:tailEnd/>
          </a:ln>
        </p:spPr>
      </p:sp>
      <p:sp>
        <p:nvSpPr>
          <p:cNvPr id="38915" name="Notes Placeholder 2"/>
          <p:cNvSpPr>
            <a:spLocks noGrp="1"/>
          </p:cNvSpPr>
          <p:nvPr>
            <p:ph type="body" idx="1"/>
          </p:nvPr>
        </p:nvSpPr>
        <p:spPr bwMode="auto">
          <a:noFill/>
        </p:spPr>
        <p:txBody>
          <a:bodyPr wrap="square" numCol="1" anchor="t" anchorCtr="0" compatLnSpc="1">
            <a:prstTxWarp prst="textNoShape">
              <a:avLst/>
            </a:prstTxWarp>
          </a:bodyPr>
          <a:lstStyle/>
          <a:p>
            <a:r>
              <a:rPr lang="en-US" dirty="0" smtClean="0"/>
              <a:t>If we combine these two enzymes in an aliquot of liquid and feed them substrate A, the overall system now has 9</a:t>
            </a:r>
            <a:r>
              <a:rPr lang="en-US" baseline="0" dirty="0" smtClean="0"/>
              <a:t> different species.  This combination of molecules can now be referred to as a process.  We could define that process by the set of molecular functions, which would be the set of molecular models for E1 and E2, or we could express it as the pathway from A to B to C.  When a pathway is expressed in the cell, the interactions that are observed become concrete.  Either there is some specific molecule A in the cell that undergoes this pathway, or nothing happens.  However, in another cell a different molecule could satisfy the role of A as long as it satisfies the SAR and mechanistic constraints for the enzymes in the process.  Thus, once we define the genetic composition of a cell, the distinction between the set of molecular functions and the pathways observed is </a:t>
            </a:r>
            <a:r>
              <a:rPr lang="en-US" baseline="0" dirty="0" err="1" smtClean="0"/>
              <a:t>irrelevent</a:t>
            </a:r>
            <a:r>
              <a:rPr lang="en-US" baseline="0" dirty="0" smtClean="0"/>
              <a:t>.  They correspond to the same chain of events. However, in synthetic biology we are adding foreign genes to a cell, and there is no guarantee that that the same cohort of substrates will interact with these enzymes as did in the source organism.</a:t>
            </a:r>
            <a:endParaRPr lang="en-US" dirty="0" smtClean="0"/>
          </a:p>
        </p:txBody>
      </p:sp>
      <p:sp>
        <p:nvSpPr>
          <p:cNvPr id="4" name="Slide Number Placeholder 3"/>
          <p:cNvSpPr>
            <a:spLocks noGrp="1"/>
          </p:cNvSpPr>
          <p:nvPr>
            <p:ph type="sldNum" sz="quarter" idx="5"/>
          </p:nvPr>
        </p:nvSpPr>
        <p:spPr/>
        <p:txBody>
          <a:bodyPr/>
          <a:lstStyle/>
          <a:p>
            <a:pPr>
              <a:defRPr/>
            </a:pPr>
            <a:fld id="{723CFB1C-9495-4D5A-8D27-9FD9620B9461}" type="slidenum">
              <a:rPr lang="en-US">
                <a:solidFill>
                  <a:prstClr val="black"/>
                </a:solidFill>
              </a:rPr>
              <a:pPr>
                <a:defRPr/>
              </a:pPr>
              <a:t>5</a:t>
            </a:fld>
            <a:endParaRPr lang="en-US">
              <a:solidFill>
                <a:prstClr val="black"/>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Slide Image Placeholder 1"/>
          <p:cNvSpPr>
            <a:spLocks noGrp="1" noRot="1" noChangeAspect="1" noTextEdit="1"/>
          </p:cNvSpPr>
          <p:nvPr>
            <p:ph type="sldImg"/>
          </p:nvPr>
        </p:nvSpPr>
        <p:spPr bwMode="auto">
          <a:noFill/>
          <a:ln>
            <a:solidFill>
              <a:srgbClr val="000000"/>
            </a:solidFill>
            <a:miter lim="800000"/>
            <a:headEnd/>
            <a:tailEnd/>
          </a:ln>
        </p:spPr>
      </p:sp>
      <p:sp>
        <p:nvSpPr>
          <p:cNvPr id="38915" name="Notes Placeholder 2"/>
          <p:cNvSpPr>
            <a:spLocks noGrp="1"/>
          </p:cNvSpPr>
          <p:nvPr>
            <p:ph type="body" idx="1"/>
          </p:nvPr>
        </p:nvSpPr>
        <p:spPr bwMode="auto">
          <a:noFill/>
        </p:spPr>
        <p:txBody>
          <a:bodyPr wrap="square" numCol="1" anchor="t" anchorCtr="0" compatLnSpc="1">
            <a:prstTxWarp prst="textNoShape">
              <a:avLst/>
            </a:prstTxWarp>
          </a:bodyPr>
          <a:lstStyle/>
          <a:p>
            <a:r>
              <a:rPr lang="en-US" dirty="0" smtClean="0"/>
              <a:t>For example, other enzymes in the</a:t>
            </a:r>
            <a:r>
              <a:rPr lang="en-US" baseline="0" dirty="0" smtClean="0"/>
              <a:t> chassis organism may generate other molecules that satisfy some of constraints for the enzymes.  If those molecules satisfy all the constraints, then a side reaction is observed.  If they match SAR constraints but not some mechanistic ones, then they could inhibit the pathway. Thus, when we introduce a series of genes that performs a function in one cell to another cell it is not necessarily the case that the same process results.  Additional interactions may be taking place that complicate things.</a:t>
            </a:r>
            <a:endParaRPr lang="en-US" dirty="0" smtClean="0"/>
          </a:p>
        </p:txBody>
      </p:sp>
      <p:sp>
        <p:nvSpPr>
          <p:cNvPr id="4" name="Slide Number Placeholder 3"/>
          <p:cNvSpPr>
            <a:spLocks noGrp="1"/>
          </p:cNvSpPr>
          <p:nvPr>
            <p:ph type="sldNum" sz="quarter" idx="5"/>
          </p:nvPr>
        </p:nvSpPr>
        <p:spPr/>
        <p:txBody>
          <a:bodyPr/>
          <a:lstStyle/>
          <a:p>
            <a:pPr>
              <a:defRPr/>
            </a:pPr>
            <a:fld id="{723CFB1C-9495-4D5A-8D27-9FD9620B9461}" type="slidenum">
              <a:rPr lang="en-US">
                <a:solidFill>
                  <a:prstClr val="black"/>
                </a:solidFill>
              </a:rPr>
              <a:pPr>
                <a:defRPr/>
              </a:pPr>
              <a:t>6</a:t>
            </a:fld>
            <a:endParaRPr lang="en-US">
              <a:solidFill>
                <a:prstClr val="black"/>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term ‘device’ in synthetic biology</a:t>
            </a:r>
            <a:r>
              <a:rPr lang="en-US" baseline="0" dirty="0" smtClean="0"/>
              <a:t> refers to an isolated subset of genes that together encode a process. A ‘Device’ refers to either the process in its entirety or just the genetically-</a:t>
            </a:r>
            <a:r>
              <a:rPr lang="en-US" baseline="0" dirty="0" err="1" smtClean="0"/>
              <a:t>encodable</a:t>
            </a:r>
            <a:r>
              <a:rPr lang="en-US" baseline="0" dirty="0" smtClean="0"/>
              <a:t> portions such as RNA and protein coding sequences.  You can encode a device in DNA by creating a ‘Part’ which in this case would involve a promoter and two open reading frames.  There is a fair amount of debate about the definition of a device in synthetic biology just as there is a debate about what is a Part.  The different definitions all amount to different levels of abstraction.  For example, does the definition of the device include the RBS or not, and does it correspond to a specific protein sequence or just the molecular function of the enzymes involved.  The </a:t>
            </a:r>
            <a:r>
              <a:rPr lang="en-US" baseline="0" dirty="0" err="1" smtClean="0"/>
              <a:t>jist</a:t>
            </a:r>
            <a:r>
              <a:rPr lang="en-US" baseline="0" dirty="0" smtClean="0"/>
              <a:t> of all definitions deals with some process that is encoded in a DNA, but the most useful abstraction for engineering is not yet fully defined.</a:t>
            </a:r>
            <a:endParaRPr lang="en-US" dirty="0"/>
          </a:p>
        </p:txBody>
      </p:sp>
      <p:sp>
        <p:nvSpPr>
          <p:cNvPr id="4" name="Slide Number Placeholder 3"/>
          <p:cNvSpPr>
            <a:spLocks noGrp="1"/>
          </p:cNvSpPr>
          <p:nvPr>
            <p:ph type="sldNum" sz="quarter" idx="10"/>
          </p:nvPr>
        </p:nvSpPr>
        <p:spPr/>
        <p:txBody>
          <a:bodyPr/>
          <a:lstStyle/>
          <a:p>
            <a:fld id="{DE89990A-EA2D-4479-A0E6-65DEA6F54272}" type="slidenum">
              <a:rPr lang="en-US" smtClean="0"/>
              <a:pPr/>
              <a:t>7</a:t>
            </a:fld>
            <a:endParaRPr lang="en-US"/>
          </a:p>
        </p:txBody>
      </p:sp>
    </p:spTree>
    <p:extLst>
      <p:ext uri="{BB962C8B-B14F-4D97-AF65-F5344CB8AC3E}">
        <p14:creationId xmlns:p14="http://schemas.microsoft.com/office/powerpoint/2010/main" val="6368097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When you transfer a device to another cell, assuming all the enzymes still get expressed and folded, and all the native inputs are provided, then the full set of molecular interactions should be preserved and the process will still occur.  However, additional reactions will also occur, and could have the effect of creating alternate products or interfering with the process encoded by the device. In this discussion, I have spoken specifically about biosynthetic pathways with chemical inputs.  However, as drawn and formalized as state machines, there is no requirement that these inputs are small molecules.  They could be proteins, RNAs, or DNAs too.  In all scenarios, you can model the function of a biomolecule in terms of microstates and non-covalent and covalent transitions between these states.  Thus, these principles apply to all types of devices and processes.</a:t>
            </a:r>
            <a:endParaRPr lang="en-US" dirty="0" smtClean="0"/>
          </a:p>
        </p:txBody>
      </p:sp>
      <p:sp>
        <p:nvSpPr>
          <p:cNvPr id="4" name="Slide Number Placeholder 3"/>
          <p:cNvSpPr>
            <a:spLocks noGrp="1"/>
          </p:cNvSpPr>
          <p:nvPr>
            <p:ph type="sldNum" sz="quarter" idx="10"/>
          </p:nvPr>
        </p:nvSpPr>
        <p:spPr/>
        <p:txBody>
          <a:bodyPr/>
          <a:lstStyle/>
          <a:p>
            <a:fld id="{DE89990A-EA2D-4479-A0E6-65DEA6F54272}" type="slidenum">
              <a:rPr lang="en-US" smtClean="0"/>
              <a:pPr/>
              <a:t>8</a:t>
            </a:fld>
            <a:endParaRPr lang="en-US"/>
          </a:p>
        </p:txBody>
      </p:sp>
    </p:spTree>
    <p:extLst>
      <p:ext uri="{BB962C8B-B14F-4D97-AF65-F5344CB8AC3E}">
        <p14:creationId xmlns:p14="http://schemas.microsoft.com/office/powerpoint/2010/main" val="24847856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5A83B14-157C-4B1F-9044-9A74752FDE46}" type="slidenum">
              <a:rPr lang="en-US" smtClean="0">
                <a:solidFill>
                  <a:prstClr val="black"/>
                </a:solidFill>
              </a:rPr>
              <a:pPr/>
              <a:t>9</a:t>
            </a:fld>
            <a:endParaRPr lang="en-US">
              <a:solidFill>
                <a:prstClr val="black"/>
              </a:solidFill>
            </a:endParaRPr>
          </a:p>
        </p:txBody>
      </p:sp>
    </p:spTree>
    <p:extLst>
      <p:ext uri="{BB962C8B-B14F-4D97-AF65-F5344CB8AC3E}">
        <p14:creationId xmlns:p14="http://schemas.microsoft.com/office/powerpoint/2010/main" val="40305601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32B628B9-79A3-47A5-A1C6-56AED19A7AE8}" type="datetimeFigureOut">
              <a:rPr lang="en-US" smtClean="0"/>
              <a:pPr/>
              <a:t>9/22/2013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CF28BC-D0DF-430D-82A0-B5EA4317DEB1}"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2B628B9-79A3-47A5-A1C6-56AED19A7AE8}" type="datetimeFigureOut">
              <a:rPr lang="en-US" smtClean="0"/>
              <a:pPr/>
              <a:t>9/22/2013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CF28BC-D0DF-430D-82A0-B5EA4317DEB1}"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2B628B9-79A3-47A5-A1C6-56AED19A7AE8}" type="datetimeFigureOut">
              <a:rPr lang="en-US" smtClean="0"/>
              <a:pPr/>
              <a:t>9/22/2013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CF28BC-D0DF-430D-82A0-B5EA4317DEB1}"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pPr>
              <a:defRPr/>
            </a:pPr>
            <a:fld id="{B585A554-7BA5-4BFB-B1E9-F5C3C67DE09F}" type="datetimeFigureOut">
              <a:rPr lang="en-US">
                <a:solidFill>
                  <a:prstClr val="black">
                    <a:tint val="75000"/>
                  </a:prstClr>
                </a:solidFill>
              </a:rPr>
              <a:pPr>
                <a:defRPr/>
              </a:pPr>
              <a:t>9/22/2013</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vl1pPr>
          </a:lstStyle>
          <a:p>
            <a:pPr>
              <a:defRPr/>
            </a:pPr>
            <a:fld id="{FC2CF666-BB7D-4B9B-9D62-6C8E4E52D63E}" type="slidenum">
              <a:rPr lang="en-US">
                <a:solidFill>
                  <a:prstClr val="black">
                    <a:tint val="75000"/>
                  </a:prstClr>
                </a:solidFill>
              </a:rPr>
              <a:pPr>
                <a:defRPr/>
              </a:pPr>
              <a:t>‹#›</a:t>
            </a:fld>
            <a:endParaRPr lang="en-US">
              <a:solidFill>
                <a:prstClr val="black">
                  <a:tint val="75000"/>
                </a:prstClr>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49AF4644-770A-4362-8899-1C792BE634E1}" type="datetimeFigureOut">
              <a:rPr lang="en-US">
                <a:solidFill>
                  <a:prstClr val="black">
                    <a:tint val="75000"/>
                  </a:prstClr>
                </a:solidFill>
              </a:rPr>
              <a:pPr>
                <a:defRPr/>
              </a:pPr>
              <a:t>9/22/2013</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vl1pPr>
          </a:lstStyle>
          <a:p>
            <a:pPr>
              <a:defRPr/>
            </a:pPr>
            <a:fld id="{53DA6A72-32D7-4C1E-94BD-AA71553B4327}" type="slidenum">
              <a:rPr lang="en-US">
                <a:solidFill>
                  <a:prstClr val="black">
                    <a:tint val="75000"/>
                  </a:prstClr>
                </a:solidFill>
              </a:rPr>
              <a:pPr>
                <a:defRPr/>
              </a:pPr>
              <a:t>‹#›</a:t>
            </a:fld>
            <a:endParaRPr lang="en-US">
              <a:solidFill>
                <a:prstClr val="black">
                  <a:tint val="75000"/>
                </a:prstClr>
              </a:solidFil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pPr>
              <a:defRPr/>
            </a:pPr>
            <a:fld id="{DDF4EB40-361F-4FEC-8479-9DAF90BD4731}" type="datetimeFigureOut">
              <a:rPr lang="en-US">
                <a:solidFill>
                  <a:prstClr val="black">
                    <a:tint val="75000"/>
                  </a:prstClr>
                </a:solidFill>
              </a:rPr>
              <a:pPr>
                <a:defRPr/>
              </a:pPr>
              <a:t>9/22/2013</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vl1pPr>
          </a:lstStyle>
          <a:p>
            <a:pPr>
              <a:defRPr/>
            </a:pPr>
            <a:fld id="{53DC3861-0525-4202-94B2-D0BB05BDDC5D}" type="slidenum">
              <a:rPr lang="en-US">
                <a:solidFill>
                  <a:prstClr val="black">
                    <a:tint val="75000"/>
                  </a:prstClr>
                </a:solidFill>
              </a:rPr>
              <a:pPr>
                <a:defRPr/>
              </a:pPr>
              <a:t>‹#›</a:t>
            </a:fld>
            <a:endParaRPr lang="en-US">
              <a:solidFill>
                <a:prstClr val="black">
                  <a:tint val="75000"/>
                </a:prstClr>
              </a:solidFil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3"/>
          <p:cNvSpPr>
            <a:spLocks noGrp="1"/>
          </p:cNvSpPr>
          <p:nvPr>
            <p:ph type="dt" sz="half" idx="10"/>
          </p:nvPr>
        </p:nvSpPr>
        <p:spPr/>
        <p:txBody>
          <a:bodyPr/>
          <a:lstStyle>
            <a:lvl1pPr>
              <a:defRPr/>
            </a:lvl1pPr>
          </a:lstStyle>
          <a:p>
            <a:pPr>
              <a:defRPr/>
            </a:pPr>
            <a:fld id="{9ED46F5F-10B1-4E81-8A1A-C3F20406C3A3}" type="datetimeFigureOut">
              <a:rPr lang="en-US">
                <a:solidFill>
                  <a:prstClr val="black">
                    <a:tint val="75000"/>
                  </a:prstClr>
                </a:solidFill>
              </a:rPr>
              <a:pPr>
                <a:defRPr/>
              </a:pPr>
              <a:t>9/22/2013</a:t>
            </a:fld>
            <a:endParaRPr lang="en-US">
              <a:solidFill>
                <a:prstClr val="black">
                  <a:tint val="75000"/>
                </a:prstClr>
              </a:solidFill>
            </a:endParaRPr>
          </a:p>
        </p:txBody>
      </p:sp>
      <p:sp>
        <p:nvSpPr>
          <p:cNvPr id="6"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7" name="Slide Number Placeholder 5"/>
          <p:cNvSpPr>
            <a:spLocks noGrp="1"/>
          </p:cNvSpPr>
          <p:nvPr>
            <p:ph type="sldNum" sz="quarter" idx="12"/>
          </p:nvPr>
        </p:nvSpPr>
        <p:spPr/>
        <p:txBody>
          <a:bodyPr/>
          <a:lstStyle>
            <a:lvl1pPr>
              <a:defRPr/>
            </a:lvl1pPr>
          </a:lstStyle>
          <a:p>
            <a:pPr>
              <a:defRPr/>
            </a:pPr>
            <a:fld id="{9EB59FA3-6D72-47D0-B6E3-A1930AD313D3}" type="slidenum">
              <a:rPr lang="en-US">
                <a:solidFill>
                  <a:prstClr val="black">
                    <a:tint val="75000"/>
                  </a:prstClr>
                </a:solidFill>
              </a:rPr>
              <a:pPr>
                <a:defRPr/>
              </a:pPr>
              <a:t>‹#›</a:t>
            </a:fld>
            <a:endParaRPr lang="en-US">
              <a:solidFill>
                <a:prstClr val="black">
                  <a:tint val="75000"/>
                </a:prstClr>
              </a:solidFil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3"/>
          <p:cNvSpPr>
            <a:spLocks noGrp="1"/>
          </p:cNvSpPr>
          <p:nvPr>
            <p:ph type="dt" sz="half" idx="10"/>
          </p:nvPr>
        </p:nvSpPr>
        <p:spPr/>
        <p:txBody>
          <a:bodyPr/>
          <a:lstStyle>
            <a:lvl1pPr>
              <a:defRPr/>
            </a:lvl1pPr>
          </a:lstStyle>
          <a:p>
            <a:pPr>
              <a:defRPr/>
            </a:pPr>
            <a:fld id="{C46562D8-5951-419E-A053-60351D0A840B}" type="datetimeFigureOut">
              <a:rPr lang="en-US">
                <a:solidFill>
                  <a:prstClr val="black">
                    <a:tint val="75000"/>
                  </a:prstClr>
                </a:solidFill>
              </a:rPr>
              <a:pPr>
                <a:defRPr/>
              </a:pPr>
              <a:t>9/22/2013</a:t>
            </a:fld>
            <a:endParaRPr lang="en-US">
              <a:solidFill>
                <a:prstClr val="black">
                  <a:tint val="75000"/>
                </a:prstClr>
              </a:solidFill>
            </a:endParaRPr>
          </a:p>
        </p:txBody>
      </p:sp>
      <p:sp>
        <p:nvSpPr>
          <p:cNvPr id="8"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9" name="Slide Number Placeholder 5"/>
          <p:cNvSpPr>
            <a:spLocks noGrp="1"/>
          </p:cNvSpPr>
          <p:nvPr>
            <p:ph type="sldNum" sz="quarter" idx="12"/>
          </p:nvPr>
        </p:nvSpPr>
        <p:spPr/>
        <p:txBody>
          <a:bodyPr/>
          <a:lstStyle>
            <a:lvl1pPr>
              <a:defRPr/>
            </a:lvl1pPr>
          </a:lstStyle>
          <a:p>
            <a:pPr>
              <a:defRPr/>
            </a:pPr>
            <a:fld id="{318EE732-57C3-447D-90A2-73131926663E}" type="slidenum">
              <a:rPr lang="en-US">
                <a:solidFill>
                  <a:prstClr val="black">
                    <a:tint val="75000"/>
                  </a:prstClr>
                </a:solidFill>
              </a:rPr>
              <a:pPr>
                <a:defRPr/>
              </a:pPr>
              <a:t>‹#›</a:t>
            </a:fld>
            <a:endParaRPr lang="en-US">
              <a:solidFill>
                <a:prstClr val="black">
                  <a:tint val="75000"/>
                </a:prstClr>
              </a:solidFil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3"/>
          <p:cNvSpPr>
            <a:spLocks noGrp="1"/>
          </p:cNvSpPr>
          <p:nvPr>
            <p:ph type="dt" sz="half" idx="10"/>
          </p:nvPr>
        </p:nvSpPr>
        <p:spPr/>
        <p:txBody>
          <a:bodyPr/>
          <a:lstStyle>
            <a:lvl1pPr>
              <a:defRPr/>
            </a:lvl1pPr>
          </a:lstStyle>
          <a:p>
            <a:pPr>
              <a:defRPr/>
            </a:pPr>
            <a:fld id="{24288F61-1F86-474A-B2D9-22FF04DE8EA7}" type="datetimeFigureOut">
              <a:rPr lang="en-US">
                <a:solidFill>
                  <a:prstClr val="black">
                    <a:tint val="75000"/>
                  </a:prstClr>
                </a:solidFill>
              </a:rPr>
              <a:pPr>
                <a:defRPr/>
              </a:pPr>
              <a:t>9/22/2013</a:t>
            </a:fld>
            <a:endParaRPr lang="en-US">
              <a:solidFill>
                <a:prstClr val="black">
                  <a:tint val="75000"/>
                </a:prstClr>
              </a:solidFill>
            </a:endParaRPr>
          </a:p>
        </p:txBody>
      </p:sp>
      <p:sp>
        <p:nvSpPr>
          <p:cNvPr id="4"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5" name="Slide Number Placeholder 5"/>
          <p:cNvSpPr>
            <a:spLocks noGrp="1"/>
          </p:cNvSpPr>
          <p:nvPr>
            <p:ph type="sldNum" sz="quarter" idx="12"/>
          </p:nvPr>
        </p:nvSpPr>
        <p:spPr/>
        <p:txBody>
          <a:bodyPr/>
          <a:lstStyle>
            <a:lvl1pPr>
              <a:defRPr/>
            </a:lvl1pPr>
          </a:lstStyle>
          <a:p>
            <a:pPr>
              <a:defRPr/>
            </a:pPr>
            <a:fld id="{FA897CAB-53B4-46FB-919F-CD3C8DE3C380}" type="slidenum">
              <a:rPr lang="en-US">
                <a:solidFill>
                  <a:prstClr val="black">
                    <a:tint val="75000"/>
                  </a:prstClr>
                </a:solidFill>
              </a:rPr>
              <a:pPr>
                <a:defRPr/>
              </a:pPr>
              <a:t>‹#›</a:t>
            </a:fld>
            <a:endParaRPr lang="en-US">
              <a:solidFill>
                <a:prstClr val="black">
                  <a:tint val="75000"/>
                </a:prstClr>
              </a:solidFil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A2708D5A-0A86-4CD1-B700-3D2E1CCB2C22}" type="datetimeFigureOut">
              <a:rPr lang="en-US">
                <a:solidFill>
                  <a:prstClr val="black">
                    <a:tint val="75000"/>
                  </a:prstClr>
                </a:solidFill>
              </a:rPr>
              <a:pPr>
                <a:defRPr/>
              </a:pPr>
              <a:t>9/22/2013</a:t>
            </a:fld>
            <a:endParaRPr lang="en-US">
              <a:solidFill>
                <a:prstClr val="black">
                  <a:tint val="75000"/>
                </a:prstClr>
              </a:solidFill>
            </a:endParaRPr>
          </a:p>
        </p:txBody>
      </p:sp>
      <p:sp>
        <p:nvSpPr>
          <p:cNvPr id="3"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4" name="Slide Number Placeholder 5"/>
          <p:cNvSpPr>
            <a:spLocks noGrp="1"/>
          </p:cNvSpPr>
          <p:nvPr>
            <p:ph type="sldNum" sz="quarter" idx="12"/>
          </p:nvPr>
        </p:nvSpPr>
        <p:spPr/>
        <p:txBody>
          <a:bodyPr/>
          <a:lstStyle>
            <a:lvl1pPr>
              <a:defRPr/>
            </a:lvl1pPr>
          </a:lstStyle>
          <a:p>
            <a:pPr>
              <a:defRPr/>
            </a:pPr>
            <a:fld id="{D9AD0992-8675-4CA7-ADF3-60549D9B0CDC}" type="slidenum">
              <a:rPr lang="en-US">
                <a:solidFill>
                  <a:prstClr val="black">
                    <a:tint val="75000"/>
                  </a:prstClr>
                </a:solidFill>
              </a:rPr>
              <a:pPr>
                <a:defRPr/>
              </a:pPr>
              <a:t>‹#›</a:t>
            </a:fld>
            <a:endParaRPr lang="en-US">
              <a:solidFill>
                <a:prstClr val="black">
                  <a:tint val="75000"/>
                </a:prstClr>
              </a:solidFil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C29B1513-AD93-4880-8B83-0C14A89971F3}" type="datetimeFigureOut">
              <a:rPr lang="en-US">
                <a:solidFill>
                  <a:prstClr val="black">
                    <a:tint val="75000"/>
                  </a:prstClr>
                </a:solidFill>
              </a:rPr>
              <a:pPr>
                <a:defRPr/>
              </a:pPr>
              <a:t>9/22/2013</a:t>
            </a:fld>
            <a:endParaRPr lang="en-US">
              <a:solidFill>
                <a:prstClr val="black">
                  <a:tint val="75000"/>
                </a:prstClr>
              </a:solidFill>
            </a:endParaRPr>
          </a:p>
        </p:txBody>
      </p:sp>
      <p:sp>
        <p:nvSpPr>
          <p:cNvPr id="6"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7" name="Slide Number Placeholder 5"/>
          <p:cNvSpPr>
            <a:spLocks noGrp="1"/>
          </p:cNvSpPr>
          <p:nvPr>
            <p:ph type="sldNum" sz="quarter" idx="12"/>
          </p:nvPr>
        </p:nvSpPr>
        <p:spPr/>
        <p:txBody>
          <a:bodyPr/>
          <a:lstStyle>
            <a:lvl1pPr>
              <a:defRPr/>
            </a:lvl1pPr>
          </a:lstStyle>
          <a:p>
            <a:pPr>
              <a:defRPr/>
            </a:pPr>
            <a:fld id="{BFD76CA4-5270-404F-A210-C6394B7A7FA4}" type="slidenum">
              <a:rPr lang="en-US">
                <a:solidFill>
                  <a:prstClr val="black">
                    <a:tint val="75000"/>
                  </a:prstClr>
                </a:solidFill>
              </a:rPr>
              <a:pPr>
                <a:defRPr/>
              </a:pPr>
              <a:t>‹#›</a:t>
            </a:fld>
            <a:endParaRPr lang="en-US">
              <a:solidFill>
                <a:prstClr val="black">
                  <a:tint val="75000"/>
                </a:prstClr>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2B628B9-79A3-47A5-A1C6-56AED19A7AE8}" type="datetimeFigureOut">
              <a:rPr lang="en-US" smtClean="0"/>
              <a:pPr/>
              <a:t>9/22/2013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CF28BC-D0DF-430D-82A0-B5EA4317DEB1}" type="slidenum">
              <a:rPr lang="en-US" smtClean="0"/>
              <a:pPr/>
              <a:t>‹#›</a:t>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13CB267C-301C-456E-B263-DC35EF08742A}" type="datetimeFigureOut">
              <a:rPr lang="en-US">
                <a:solidFill>
                  <a:prstClr val="black">
                    <a:tint val="75000"/>
                  </a:prstClr>
                </a:solidFill>
              </a:rPr>
              <a:pPr>
                <a:defRPr/>
              </a:pPr>
              <a:t>9/22/2013</a:t>
            </a:fld>
            <a:endParaRPr lang="en-US">
              <a:solidFill>
                <a:prstClr val="black">
                  <a:tint val="75000"/>
                </a:prstClr>
              </a:solidFill>
            </a:endParaRPr>
          </a:p>
        </p:txBody>
      </p:sp>
      <p:sp>
        <p:nvSpPr>
          <p:cNvPr id="6"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7" name="Slide Number Placeholder 5"/>
          <p:cNvSpPr>
            <a:spLocks noGrp="1"/>
          </p:cNvSpPr>
          <p:nvPr>
            <p:ph type="sldNum" sz="quarter" idx="12"/>
          </p:nvPr>
        </p:nvSpPr>
        <p:spPr/>
        <p:txBody>
          <a:bodyPr/>
          <a:lstStyle>
            <a:lvl1pPr>
              <a:defRPr/>
            </a:lvl1pPr>
          </a:lstStyle>
          <a:p>
            <a:pPr>
              <a:defRPr/>
            </a:pPr>
            <a:fld id="{8D16C721-C56D-4A6F-9EB5-693710B9D478}" type="slidenum">
              <a:rPr lang="en-US">
                <a:solidFill>
                  <a:prstClr val="black">
                    <a:tint val="75000"/>
                  </a:prstClr>
                </a:solidFill>
              </a:rPr>
              <a:pPr>
                <a:defRPr/>
              </a:pPr>
              <a:t>‹#›</a:t>
            </a:fld>
            <a:endParaRPr lang="en-US">
              <a:solidFill>
                <a:prstClr val="black">
                  <a:tint val="75000"/>
                </a:prstClr>
              </a:solidFil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434262DB-2793-4AC5-98D9-C1D9D3306FCC}" type="datetimeFigureOut">
              <a:rPr lang="en-US">
                <a:solidFill>
                  <a:prstClr val="black">
                    <a:tint val="75000"/>
                  </a:prstClr>
                </a:solidFill>
              </a:rPr>
              <a:pPr>
                <a:defRPr/>
              </a:pPr>
              <a:t>9/22/2013</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vl1pPr>
          </a:lstStyle>
          <a:p>
            <a:pPr>
              <a:defRPr/>
            </a:pPr>
            <a:fld id="{F5DED22B-2899-44D8-A24D-AEB15681E9F0}" type="slidenum">
              <a:rPr lang="en-US">
                <a:solidFill>
                  <a:prstClr val="black">
                    <a:tint val="75000"/>
                  </a:prstClr>
                </a:solidFill>
              </a:rPr>
              <a:pPr>
                <a:defRPr/>
              </a:pPr>
              <a:t>‹#›</a:t>
            </a:fld>
            <a:endParaRPr lang="en-US">
              <a:solidFill>
                <a:prstClr val="black">
                  <a:tint val="75000"/>
                </a:prstClr>
              </a:solidFil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421760BC-7EAA-41D3-9B6C-E6FF8FEA60A3}" type="datetimeFigureOut">
              <a:rPr lang="en-US">
                <a:solidFill>
                  <a:prstClr val="black">
                    <a:tint val="75000"/>
                  </a:prstClr>
                </a:solidFill>
              </a:rPr>
              <a:pPr>
                <a:defRPr/>
              </a:pPr>
              <a:t>9/22/2013</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vl1pPr>
          </a:lstStyle>
          <a:p>
            <a:pPr>
              <a:defRPr/>
            </a:pPr>
            <a:fld id="{2060A2F2-61AB-4215-B97A-EA202D6AF628}" type="slidenum">
              <a:rPr lang="en-US">
                <a:solidFill>
                  <a:prstClr val="black">
                    <a:tint val="75000"/>
                  </a:prstClr>
                </a:solidFill>
              </a:rPr>
              <a:pPr>
                <a:defRPr/>
              </a:pPr>
              <a:t>‹#›</a:t>
            </a:fld>
            <a:endParaRPr lang="en-US">
              <a:solidFill>
                <a:prstClr val="black">
                  <a:tint val="75000"/>
                </a:prstClr>
              </a:solidFil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pPr>
              <a:defRPr/>
            </a:pPr>
            <a:fld id="{5300276A-B069-4E76-806A-1F0E459155C0}" type="datetimeFigureOut">
              <a:rPr lang="en-US">
                <a:solidFill>
                  <a:prstClr val="black">
                    <a:tint val="75000"/>
                  </a:prstClr>
                </a:solidFill>
              </a:rPr>
              <a:pPr>
                <a:defRPr/>
              </a:pPr>
              <a:t>9/22/2013</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vl1pPr>
          </a:lstStyle>
          <a:p>
            <a:pPr>
              <a:defRPr/>
            </a:pPr>
            <a:fld id="{CB484577-B507-41B4-86CF-CC1FF1F33708}" type="slidenum">
              <a:rPr lang="en-US">
                <a:solidFill>
                  <a:prstClr val="black">
                    <a:tint val="75000"/>
                  </a:prstClr>
                </a:solidFill>
              </a:rPr>
              <a:pPr>
                <a:defRPr/>
              </a:pPr>
              <a:t>‹#›</a:t>
            </a:fld>
            <a:endParaRPr lang="en-US">
              <a:solidFill>
                <a:prstClr val="black">
                  <a:tint val="75000"/>
                </a:prstClr>
              </a:solidFil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5B876F9E-EB90-4734-B793-95F18C130AAB}" type="datetimeFigureOut">
              <a:rPr lang="en-US">
                <a:solidFill>
                  <a:prstClr val="black">
                    <a:tint val="75000"/>
                  </a:prstClr>
                </a:solidFill>
              </a:rPr>
              <a:pPr>
                <a:defRPr/>
              </a:pPr>
              <a:t>9/22/2013</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vl1pPr>
          </a:lstStyle>
          <a:p>
            <a:pPr>
              <a:defRPr/>
            </a:pPr>
            <a:fld id="{788EA29F-EE40-4C54-9D65-51C1BEE476A0}" type="slidenum">
              <a:rPr lang="en-US">
                <a:solidFill>
                  <a:prstClr val="black">
                    <a:tint val="75000"/>
                  </a:prstClr>
                </a:solidFill>
              </a:rPr>
              <a:pPr>
                <a:defRPr/>
              </a:pPr>
              <a:t>‹#›</a:t>
            </a:fld>
            <a:endParaRPr lang="en-US">
              <a:solidFill>
                <a:prstClr val="black">
                  <a:tint val="75000"/>
                </a:prstClr>
              </a:solidFil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pPr>
              <a:defRPr/>
            </a:pPr>
            <a:fld id="{DE3BD7A6-D230-43D6-88EA-6E5A4E8280AE}" type="datetimeFigureOut">
              <a:rPr lang="en-US">
                <a:solidFill>
                  <a:prstClr val="black">
                    <a:tint val="75000"/>
                  </a:prstClr>
                </a:solidFill>
              </a:rPr>
              <a:pPr>
                <a:defRPr/>
              </a:pPr>
              <a:t>9/22/2013</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vl1pPr>
          </a:lstStyle>
          <a:p>
            <a:pPr>
              <a:defRPr/>
            </a:pPr>
            <a:fld id="{FE1CB2D4-E852-4471-84D0-E6EA77E52665}" type="slidenum">
              <a:rPr lang="en-US">
                <a:solidFill>
                  <a:prstClr val="black">
                    <a:tint val="75000"/>
                  </a:prstClr>
                </a:solidFill>
              </a:rPr>
              <a:pPr>
                <a:defRPr/>
              </a:pPr>
              <a:t>‹#›</a:t>
            </a:fld>
            <a:endParaRPr lang="en-US">
              <a:solidFill>
                <a:prstClr val="black">
                  <a:tint val="75000"/>
                </a:prstClr>
              </a:solidFill>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3"/>
          <p:cNvSpPr>
            <a:spLocks noGrp="1"/>
          </p:cNvSpPr>
          <p:nvPr>
            <p:ph type="dt" sz="half" idx="10"/>
          </p:nvPr>
        </p:nvSpPr>
        <p:spPr/>
        <p:txBody>
          <a:bodyPr/>
          <a:lstStyle>
            <a:lvl1pPr>
              <a:defRPr/>
            </a:lvl1pPr>
          </a:lstStyle>
          <a:p>
            <a:pPr>
              <a:defRPr/>
            </a:pPr>
            <a:fld id="{AF0517D7-1927-4FE8-87D2-112F7D83D861}" type="datetimeFigureOut">
              <a:rPr lang="en-US">
                <a:solidFill>
                  <a:prstClr val="black">
                    <a:tint val="75000"/>
                  </a:prstClr>
                </a:solidFill>
              </a:rPr>
              <a:pPr>
                <a:defRPr/>
              </a:pPr>
              <a:t>9/22/2013</a:t>
            </a:fld>
            <a:endParaRPr lang="en-US">
              <a:solidFill>
                <a:prstClr val="black">
                  <a:tint val="75000"/>
                </a:prstClr>
              </a:solidFill>
            </a:endParaRPr>
          </a:p>
        </p:txBody>
      </p:sp>
      <p:sp>
        <p:nvSpPr>
          <p:cNvPr id="6"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7" name="Slide Number Placeholder 5"/>
          <p:cNvSpPr>
            <a:spLocks noGrp="1"/>
          </p:cNvSpPr>
          <p:nvPr>
            <p:ph type="sldNum" sz="quarter" idx="12"/>
          </p:nvPr>
        </p:nvSpPr>
        <p:spPr/>
        <p:txBody>
          <a:bodyPr/>
          <a:lstStyle>
            <a:lvl1pPr>
              <a:defRPr/>
            </a:lvl1pPr>
          </a:lstStyle>
          <a:p>
            <a:pPr>
              <a:defRPr/>
            </a:pPr>
            <a:fld id="{63EB2326-0C68-40B4-B569-2EE43ED34F68}" type="slidenum">
              <a:rPr lang="en-US">
                <a:solidFill>
                  <a:prstClr val="black">
                    <a:tint val="75000"/>
                  </a:prstClr>
                </a:solidFill>
              </a:rPr>
              <a:pPr>
                <a:defRPr/>
              </a:pPr>
              <a:t>‹#›</a:t>
            </a:fld>
            <a:endParaRPr lang="en-US">
              <a:solidFill>
                <a:prstClr val="black">
                  <a:tint val="75000"/>
                </a:prstClr>
              </a:solidFil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3"/>
          <p:cNvSpPr>
            <a:spLocks noGrp="1"/>
          </p:cNvSpPr>
          <p:nvPr>
            <p:ph type="dt" sz="half" idx="10"/>
          </p:nvPr>
        </p:nvSpPr>
        <p:spPr/>
        <p:txBody>
          <a:bodyPr/>
          <a:lstStyle>
            <a:lvl1pPr>
              <a:defRPr/>
            </a:lvl1pPr>
          </a:lstStyle>
          <a:p>
            <a:pPr>
              <a:defRPr/>
            </a:pPr>
            <a:fld id="{2F303A49-8A12-4B00-AD58-473D21503610}" type="datetimeFigureOut">
              <a:rPr lang="en-US">
                <a:solidFill>
                  <a:prstClr val="black">
                    <a:tint val="75000"/>
                  </a:prstClr>
                </a:solidFill>
              </a:rPr>
              <a:pPr>
                <a:defRPr/>
              </a:pPr>
              <a:t>9/22/2013</a:t>
            </a:fld>
            <a:endParaRPr lang="en-US">
              <a:solidFill>
                <a:prstClr val="black">
                  <a:tint val="75000"/>
                </a:prstClr>
              </a:solidFill>
            </a:endParaRPr>
          </a:p>
        </p:txBody>
      </p:sp>
      <p:sp>
        <p:nvSpPr>
          <p:cNvPr id="8"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9" name="Slide Number Placeholder 5"/>
          <p:cNvSpPr>
            <a:spLocks noGrp="1"/>
          </p:cNvSpPr>
          <p:nvPr>
            <p:ph type="sldNum" sz="quarter" idx="12"/>
          </p:nvPr>
        </p:nvSpPr>
        <p:spPr/>
        <p:txBody>
          <a:bodyPr/>
          <a:lstStyle>
            <a:lvl1pPr>
              <a:defRPr/>
            </a:lvl1pPr>
          </a:lstStyle>
          <a:p>
            <a:pPr>
              <a:defRPr/>
            </a:pPr>
            <a:fld id="{B17F4B59-EC18-4512-8A58-D50601C8E3B4}" type="slidenum">
              <a:rPr lang="en-US">
                <a:solidFill>
                  <a:prstClr val="black">
                    <a:tint val="75000"/>
                  </a:prstClr>
                </a:solidFill>
              </a:rPr>
              <a:pPr>
                <a:defRPr/>
              </a:pPr>
              <a:t>‹#›</a:t>
            </a:fld>
            <a:endParaRPr lang="en-US">
              <a:solidFill>
                <a:prstClr val="black">
                  <a:tint val="75000"/>
                </a:prstClr>
              </a:solidFil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3"/>
          <p:cNvSpPr>
            <a:spLocks noGrp="1"/>
          </p:cNvSpPr>
          <p:nvPr>
            <p:ph type="dt" sz="half" idx="10"/>
          </p:nvPr>
        </p:nvSpPr>
        <p:spPr/>
        <p:txBody>
          <a:bodyPr/>
          <a:lstStyle>
            <a:lvl1pPr>
              <a:defRPr/>
            </a:lvl1pPr>
          </a:lstStyle>
          <a:p>
            <a:pPr>
              <a:defRPr/>
            </a:pPr>
            <a:fld id="{8FE5A576-D723-4549-B51B-C12E3411D2C3}" type="datetimeFigureOut">
              <a:rPr lang="en-US">
                <a:solidFill>
                  <a:prstClr val="black">
                    <a:tint val="75000"/>
                  </a:prstClr>
                </a:solidFill>
              </a:rPr>
              <a:pPr>
                <a:defRPr/>
              </a:pPr>
              <a:t>9/22/2013</a:t>
            </a:fld>
            <a:endParaRPr lang="en-US">
              <a:solidFill>
                <a:prstClr val="black">
                  <a:tint val="75000"/>
                </a:prstClr>
              </a:solidFill>
            </a:endParaRPr>
          </a:p>
        </p:txBody>
      </p:sp>
      <p:sp>
        <p:nvSpPr>
          <p:cNvPr id="4"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5" name="Slide Number Placeholder 5"/>
          <p:cNvSpPr>
            <a:spLocks noGrp="1"/>
          </p:cNvSpPr>
          <p:nvPr>
            <p:ph type="sldNum" sz="quarter" idx="12"/>
          </p:nvPr>
        </p:nvSpPr>
        <p:spPr/>
        <p:txBody>
          <a:bodyPr/>
          <a:lstStyle>
            <a:lvl1pPr>
              <a:defRPr/>
            </a:lvl1pPr>
          </a:lstStyle>
          <a:p>
            <a:pPr>
              <a:defRPr/>
            </a:pPr>
            <a:fld id="{916FBA61-CD65-46E9-9D14-8809F1032607}" type="slidenum">
              <a:rPr lang="en-US">
                <a:solidFill>
                  <a:prstClr val="black">
                    <a:tint val="75000"/>
                  </a:prstClr>
                </a:solidFill>
              </a:rPr>
              <a:pPr>
                <a:defRPr/>
              </a:pPr>
              <a:t>‹#›</a:t>
            </a:fld>
            <a:endParaRPr lang="en-US">
              <a:solidFill>
                <a:prstClr val="black">
                  <a:tint val="75000"/>
                </a:prstClr>
              </a:solidFil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8854BB39-049A-471B-88F5-03BA05069DE1}" type="datetimeFigureOut">
              <a:rPr lang="en-US">
                <a:solidFill>
                  <a:prstClr val="black">
                    <a:tint val="75000"/>
                  </a:prstClr>
                </a:solidFill>
              </a:rPr>
              <a:pPr>
                <a:defRPr/>
              </a:pPr>
              <a:t>9/22/2013</a:t>
            </a:fld>
            <a:endParaRPr lang="en-US">
              <a:solidFill>
                <a:prstClr val="black">
                  <a:tint val="75000"/>
                </a:prstClr>
              </a:solidFill>
            </a:endParaRPr>
          </a:p>
        </p:txBody>
      </p:sp>
      <p:sp>
        <p:nvSpPr>
          <p:cNvPr id="3"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4" name="Slide Number Placeholder 5"/>
          <p:cNvSpPr>
            <a:spLocks noGrp="1"/>
          </p:cNvSpPr>
          <p:nvPr>
            <p:ph type="sldNum" sz="quarter" idx="12"/>
          </p:nvPr>
        </p:nvSpPr>
        <p:spPr/>
        <p:txBody>
          <a:bodyPr/>
          <a:lstStyle>
            <a:lvl1pPr>
              <a:defRPr/>
            </a:lvl1pPr>
          </a:lstStyle>
          <a:p>
            <a:pPr>
              <a:defRPr/>
            </a:pPr>
            <a:fld id="{1A16C6A2-2C1D-4EE0-9F34-DB7992A760AD}" type="slidenum">
              <a:rPr lang="en-US">
                <a:solidFill>
                  <a:prstClr val="black">
                    <a:tint val="75000"/>
                  </a:prstClr>
                </a:solidFill>
              </a:rPr>
              <a:pPr>
                <a:defRPr/>
              </a:pPr>
              <a:t>‹#›</a:t>
            </a:fld>
            <a:endParaRPr lang="en-US">
              <a:solidFill>
                <a:prstClr val="black">
                  <a:tint val="75000"/>
                </a:prstClr>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2B628B9-79A3-47A5-A1C6-56AED19A7AE8}" type="datetimeFigureOut">
              <a:rPr lang="en-US" smtClean="0"/>
              <a:pPr/>
              <a:t>9/22/2013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CF28BC-D0DF-430D-82A0-B5EA4317DEB1}" type="slidenum">
              <a:rPr lang="en-US" smtClean="0"/>
              <a:pPr/>
              <a:t>‹#›</a:t>
            </a:fld>
            <a:endParaRPr 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F90AC731-EE28-4775-A7E4-D69A04E5B2DC}" type="datetimeFigureOut">
              <a:rPr lang="en-US">
                <a:solidFill>
                  <a:prstClr val="black">
                    <a:tint val="75000"/>
                  </a:prstClr>
                </a:solidFill>
              </a:rPr>
              <a:pPr>
                <a:defRPr/>
              </a:pPr>
              <a:t>9/22/2013</a:t>
            </a:fld>
            <a:endParaRPr lang="en-US">
              <a:solidFill>
                <a:prstClr val="black">
                  <a:tint val="75000"/>
                </a:prstClr>
              </a:solidFill>
            </a:endParaRPr>
          </a:p>
        </p:txBody>
      </p:sp>
      <p:sp>
        <p:nvSpPr>
          <p:cNvPr id="6"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7" name="Slide Number Placeholder 5"/>
          <p:cNvSpPr>
            <a:spLocks noGrp="1"/>
          </p:cNvSpPr>
          <p:nvPr>
            <p:ph type="sldNum" sz="quarter" idx="12"/>
          </p:nvPr>
        </p:nvSpPr>
        <p:spPr/>
        <p:txBody>
          <a:bodyPr/>
          <a:lstStyle>
            <a:lvl1pPr>
              <a:defRPr/>
            </a:lvl1pPr>
          </a:lstStyle>
          <a:p>
            <a:pPr>
              <a:defRPr/>
            </a:pPr>
            <a:fld id="{374A1054-3832-4836-89C5-A658236B7D52}" type="slidenum">
              <a:rPr lang="en-US">
                <a:solidFill>
                  <a:prstClr val="black">
                    <a:tint val="75000"/>
                  </a:prstClr>
                </a:solidFill>
              </a:rPr>
              <a:pPr>
                <a:defRPr/>
              </a:pPr>
              <a:t>‹#›</a:t>
            </a:fld>
            <a:endParaRPr lang="en-US">
              <a:solidFill>
                <a:prstClr val="black">
                  <a:tint val="75000"/>
                </a:prstClr>
              </a:solidFil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07D8FE68-542C-4701-BB00-E9AE2F781E6B}" type="datetimeFigureOut">
              <a:rPr lang="en-US">
                <a:solidFill>
                  <a:prstClr val="black">
                    <a:tint val="75000"/>
                  </a:prstClr>
                </a:solidFill>
              </a:rPr>
              <a:pPr>
                <a:defRPr/>
              </a:pPr>
              <a:t>9/22/2013</a:t>
            </a:fld>
            <a:endParaRPr lang="en-US">
              <a:solidFill>
                <a:prstClr val="black">
                  <a:tint val="75000"/>
                </a:prstClr>
              </a:solidFill>
            </a:endParaRPr>
          </a:p>
        </p:txBody>
      </p:sp>
      <p:sp>
        <p:nvSpPr>
          <p:cNvPr id="6"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7" name="Slide Number Placeholder 5"/>
          <p:cNvSpPr>
            <a:spLocks noGrp="1"/>
          </p:cNvSpPr>
          <p:nvPr>
            <p:ph type="sldNum" sz="quarter" idx="12"/>
          </p:nvPr>
        </p:nvSpPr>
        <p:spPr/>
        <p:txBody>
          <a:bodyPr/>
          <a:lstStyle>
            <a:lvl1pPr>
              <a:defRPr/>
            </a:lvl1pPr>
          </a:lstStyle>
          <a:p>
            <a:pPr>
              <a:defRPr/>
            </a:pPr>
            <a:fld id="{1071FBF5-557A-41A0-A967-94FCAB066C06}" type="slidenum">
              <a:rPr lang="en-US">
                <a:solidFill>
                  <a:prstClr val="black">
                    <a:tint val="75000"/>
                  </a:prstClr>
                </a:solidFill>
              </a:rPr>
              <a:pPr>
                <a:defRPr/>
              </a:pPr>
              <a:t>‹#›</a:t>
            </a:fld>
            <a:endParaRPr lang="en-US">
              <a:solidFill>
                <a:prstClr val="black">
                  <a:tint val="75000"/>
                </a:prstClr>
              </a:solidFill>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5FDE96A3-3225-4FCB-A60B-5AEF7106C348}" type="datetimeFigureOut">
              <a:rPr lang="en-US">
                <a:solidFill>
                  <a:prstClr val="black">
                    <a:tint val="75000"/>
                  </a:prstClr>
                </a:solidFill>
              </a:rPr>
              <a:pPr>
                <a:defRPr/>
              </a:pPr>
              <a:t>9/22/2013</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vl1pPr>
          </a:lstStyle>
          <a:p>
            <a:pPr>
              <a:defRPr/>
            </a:pPr>
            <a:fld id="{ADBE8D8E-588D-4E57-810D-31D0A75757B7}" type="slidenum">
              <a:rPr lang="en-US">
                <a:solidFill>
                  <a:prstClr val="black">
                    <a:tint val="75000"/>
                  </a:prstClr>
                </a:solidFill>
              </a:rPr>
              <a:pPr>
                <a:defRPr/>
              </a:pPr>
              <a:t>‹#›</a:t>
            </a:fld>
            <a:endParaRPr lang="en-US">
              <a:solidFill>
                <a:prstClr val="black">
                  <a:tint val="75000"/>
                </a:prstClr>
              </a:solidFil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2D573761-5819-40DC-94FE-ED375CA3A194}" type="datetimeFigureOut">
              <a:rPr lang="en-US">
                <a:solidFill>
                  <a:prstClr val="black">
                    <a:tint val="75000"/>
                  </a:prstClr>
                </a:solidFill>
              </a:rPr>
              <a:pPr>
                <a:defRPr/>
              </a:pPr>
              <a:t>9/22/2013</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vl1pPr>
          </a:lstStyle>
          <a:p>
            <a:pPr>
              <a:defRPr/>
            </a:pPr>
            <a:fld id="{8F53AB70-CBA6-4337-8B7F-4C6A529CB011}" type="slidenum">
              <a:rPr lang="en-US">
                <a:solidFill>
                  <a:prstClr val="black">
                    <a:tint val="75000"/>
                  </a:prstClr>
                </a:solidFill>
              </a:rPr>
              <a:pPr>
                <a:defRPr/>
              </a:pPr>
              <a:t>‹#›</a:t>
            </a:fld>
            <a:endParaRPr lang="en-US">
              <a:solidFill>
                <a:prstClr val="black">
                  <a:tint val="75000"/>
                </a:prstClr>
              </a:solidFill>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32B628B9-79A3-47A5-A1C6-56AED19A7AE8}" type="datetimeFigureOut">
              <a:rPr lang="en-US" smtClean="0"/>
              <a:pPr/>
              <a:t>9/22/2013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CF28BC-D0DF-430D-82A0-B5EA4317DEB1}" type="slidenum">
              <a:rPr lang="en-US" smtClean="0"/>
              <a:pPr/>
              <a:t>‹#›</a:t>
            </a:fld>
            <a:endParaRPr lang="en-US"/>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2B628B9-79A3-47A5-A1C6-56AED19A7AE8}" type="datetimeFigureOut">
              <a:rPr lang="en-US" smtClean="0"/>
              <a:pPr/>
              <a:t>9/22/2013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CF28BC-D0DF-430D-82A0-B5EA4317DEB1}" type="slidenum">
              <a:rPr lang="en-US" smtClean="0"/>
              <a:pPr/>
              <a:t>‹#›</a:t>
            </a:fld>
            <a:endParaRPr lang="en-US"/>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2B628B9-79A3-47A5-A1C6-56AED19A7AE8}" type="datetimeFigureOut">
              <a:rPr lang="en-US" smtClean="0"/>
              <a:pPr/>
              <a:t>9/22/2013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CF28BC-D0DF-430D-82A0-B5EA4317DEB1}" type="slidenum">
              <a:rPr lang="en-US" smtClean="0"/>
              <a:pPr/>
              <a:t>‹#›</a:t>
            </a:fld>
            <a:endParaRPr lang="en-US"/>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32B628B9-79A3-47A5-A1C6-56AED19A7AE8}" type="datetimeFigureOut">
              <a:rPr lang="en-US" smtClean="0"/>
              <a:pPr/>
              <a:t>9/22/2013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CF28BC-D0DF-430D-82A0-B5EA4317DEB1}" type="slidenum">
              <a:rPr lang="en-US" smtClean="0"/>
              <a:pPr/>
              <a:t>‹#›</a:t>
            </a:fld>
            <a:endParaRPr lang="en-US"/>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2B628B9-79A3-47A5-A1C6-56AED19A7AE8}" type="datetimeFigureOut">
              <a:rPr lang="en-US" smtClean="0"/>
              <a:pPr/>
              <a:t>9/22/2013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CCF28BC-D0DF-430D-82A0-B5EA4317DEB1}" type="slidenum">
              <a:rPr lang="en-US" smtClean="0"/>
              <a:pPr/>
              <a:t>‹#›</a:t>
            </a:fld>
            <a:endParaRPr lang="en-US"/>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2B628B9-79A3-47A5-A1C6-56AED19A7AE8}" type="datetimeFigureOut">
              <a:rPr lang="en-US" smtClean="0"/>
              <a:pPr/>
              <a:t>9/22/2013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CCF28BC-D0DF-430D-82A0-B5EA4317DEB1}"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32B628B9-79A3-47A5-A1C6-56AED19A7AE8}" type="datetimeFigureOut">
              <a:rPr lang="en-US" smtClean="0"/>
              <a:pPr/>
              <a:t>9/22/2013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CF28BC-D0DF-430D-82A0-B5EA4317DEB1}" type="slidenum">
              <a:rPr lang="en-US" smtClean="0"/>
              <a:pPr/>
              <a:t>‹#›</a:t>
            </a:fld>
            <a:endParaRPr lang="en-US"/>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2B628B9-79A3-47A5-A1C6-56AED19A7AE8}" type="datetimeFigureOut">
              <a:rPr lang="en-US" smtClean="0"/>
              <a:pPr/>
              <a:t>9/22/2013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CCF28BC-D0DF-430D-82A0-B5EA4317DEB1}" type="slidenum">
              <a:rPr lang="en-US" smtClean="0"/>
              <a:pPr/>
              <a:t>‹#›</a:t>
            </a:fld>
            <a:endParaRPr lang="en-US"/>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2B628B9-79A3-47A5-A1C6-56AED19A7AE8}" type="datetimeFigureOut">
              <a:rPr lang="en-US" smtClean="0"/>
              <a:pPr/>
              <a:t>9/22/2013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CF28BC-D0DF-430D-82A0-B5EA4317DEB1}" type="slidenum">
              <a:rPr lang="en-US" smtClean="0"/>
              <a:pPr/>
              <a:t>‹#›</a:t>
            </a:fld>
            <a:endParaRPr lang="en-US"/>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2B628B9-79A3-47A5-A1C6-56AED19A7AE8}" type="datetimeFigureOut">
              <a:rPr lang="en-US" smtClean="0"/>
              <a:pPr/>
              <a:t>9/22/2013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CF28BC-D0DF-430D-82A0-B5EA4317DEB1}" type="slidenum">
              <a:rPr lang="en-US" smtClean="0"/>
              <a:pPr/>
              <a:t>‹#›</a:t>
            </a:fld>
            <a:endParaRPr lang="en-US"/>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2B628B9-79A3-47A5-A1C6-56AED19A7AE8}" type="datetimeFigureOut">
              <a:rPr lang="en-US" smtClean="0"/>
              <a:pPr/>
              <a:t>9/22/2013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CF28BC-D0DF-430D-82A0-B5EA4317DEB1}" type="slidenum">
              <a:rPr lang="en-US" smtClean="0"/>
              <a:pPr/>
              <a:t>‹#›</a:t>
            </a:fld>
            <a:endParaRPr lang="en-US"/>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2B628B9-79A3-47A5-A1C6-56AED19A7AE8}" type="datetimeFigureOut">
              <a:rPr lang="en-US" smtClean="0"/>
              <a:pPr/>
              <a:t>9/22/2013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CF28BC-D0DF-430D-82A0-B5EA4317DEB1}" type="slidenum">
              <a:rPr lang="en-US" smtClean="0"/>
              <a:pPr/>
              <a:t>‹#›</a:t>
            </a:fld>
            <a:endParaRPr lang="en-US"/>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32B628B9-79A3-47A5-A1C6-56AED19A7AE8}" type="datetimeFigureOut">
              <a:rPr lang="en-US" smtClean="0">
                <a:solidFill>
                  <a:prstClr val="black">
                    <a:tint val="75000"/>
                  </a:prstClr>
                </a:solidFill>
              </a:rPr>
              <a:pPr/>
              <a:t>9/22/2013</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4CCF28BC-D0DF-430D-82A0-B5EA4317DEB1}"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87382444"/>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2B628B9-79A3-47A5-A1C6-56AED19A7AE8}" type="datetimeFigureOut">
              <a:rPr lang="en-US" smtClean="0">
                <a:solidFill>
                  <a:prstClr val="black">
                    <a:tint val="75000"/>
                  </a:prstClr>
                </a:solidFill>
              </a:rPr>
              <a:pPr/>
              <a:t>9/22/2013</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4CCF28BC-D0DF-430D-82A0-B5EA4317DEB1}"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408296940"/>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2B628B9-79A3-47A5-A1C6-56AED19A7AE8}" type="datetimeFigureOut">
              <a:rPr lang="en-US" smtClean="0">
                <a:solidFill>
                  <a:prstClr val="black">
                    <a:tint val="75000"/>
                  </a:prstClr>
                </a:solidFill>
              </a:rPr>
              <a:pPr/>
              <a:t>9/22/2013</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4CCF28BC-D0DF-430D-82A0-B5EA4317DEB1}"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087498264"/>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32B628B9-79A3-47A5-A1C6-56AED19A7AE8}" type="datetimeFigureOut">
              <a:rPr lang="en-US" smtClean="0">
                <a:solidFill>
                  <a:prstClr val="black">
                    <a:tint val="75000"/>
                  </a:prstClr>
                </a:solidFill>
              </a:rPr>
              <a:pPr/>
              <a:t>9/22/2013</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4CCF28BC-D0DF-430D-82A0-B5EA4317DEB1}"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085604736"/>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2B628B9-79A3-47A5-A1C6-56AED19A7AE8}" type="datetimeFigureOut">
              <a:rPr lang="en-US" smtClean="0">
                <a:solidFill>
                  <a:prstClr val="black">
                    <a:tint val="75000"/>
                  </a:prstClr>
                </a:solidFill>
              </a:rPr>
              <a:pPr/>
              <a:t>9/22/2013</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4CCF28BC-D0DF-430D-82A0-B5EA4317DEB1}"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6658684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2B628B9-79A3-47A5-A1C6-56AED19A7AE8}" type="datetimeFigureOut">
              <a:rPr lang="en-US" smtClean="0"/>
              <a:pPr/>
              <a:t>9/22/2013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CCF28BC-D0DF-430D-82A0-B5EA4317DEB1}" type="slidenum">
              <a:rPr lang="en-US" smtClean="0"/>
              <a:pPr/>
              <a:t>‹#›</a:t>
            </a:fld>
            <a:endParaRPr lang="en-US"/>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2B628B9-79A3-47A5-A1C6-56AED19A7AE8}" type="datetimeFigureOut">
              <a:rPr lang="en-US" smtClean="0">
                <a:solidFill>
                  <a:prstClr val="black">
                    <a:tint val="75000"/>
                  </a:prstClr>
                </a:solidFill>
              </a:rPr>
              <a:pPr/>
              <a:t>9/22/2013</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4CCF28BC-D0DF-430D-82A0-B5EA4317DEB1}"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771684649"/>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2B628B9-79A3-47A5-A1C6-56AED19A7AE8}" type="datetimeFigureOut">
              <a:rPr lang="en-US" smtClean="0">
                <a:solidFill>
                  <a:prstClr val="black">
                    <a:tint val="75000"/>
                  </a:prstClr>
                </a:solidFill>
              </a:rPr>
              <a:pPr/>
              <a:t>9/22/2013</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4CCF28BC-D0DF-430D-82A0-B5EA4317DEB1}"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012203706"/>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2B628B9-79A3-47A5-A1C6-56AED19A7AE8}" type="datetimeFigureOut">
              <a:rPr lang="en-US" smtClean="0">
                <a:solidFill>
                  <a:prstClr val="black">
                    <a:tint val="75000"/>
                  </a:prstClr>
                </a:solidFill>
              </a:rPr>
              <a:pPr/>
              <a:t>9/22/2013</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4CCF28BC-D0DF-430D-82A0-B5EA4317DEB1}"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683243262"/>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2B628B9-79A3-47A5-A1C6-56AED19A7AE8}" type="datetimeFigureOut">
              <a:rPr lang="en-US" smtClean="0">
                <a:solidFill>
                  <a:prstClr val="black">
                    <a:tint val="75000"/>
                  </a:prstClr>
                </a:solidFill>
              </a:rPr>
              <a:pPr/>
              <a:t>9/22/2013</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4CCF28BC-D0DF-430D-82A0-B5EA4317DEB1}"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143881121"/>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2B628B9-79A3-47A5-A1C6-56AED19A7AE8}" type="datetimeFigureOut">
              <a:rPr lang="en-US" smtClean="0">
                <a:solidFill>
                  <a:prstClr val="black">
                    <a:tint val="75000"/>
                  </a:prstClr>
                </a:solidFill>
              </a:rPr>
              <a:pPr/>
              <a:t>9/22/2013</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4CCF28BC-D0DF-430D-82A0-B5EA4317DEB1}"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758758004"/>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2B628B9-79A3-47A5-A1C6-56AED19A7AE8}" type="datetimeFigureOut">
              <a:rPr lang="en-US" smtClean="0">
                <a:solidFill>
                  <a:prstClr val="black">
                    <a:tint val="75000"/>
                  </a:prstClr>
                </a:solidFill>
              </a:rPr>
              <a:pPr/>
              <a:t>9/22/2013</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4CCF28BC-D0DF-430D-82A0-B5EA4317DEB1}"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057013590"/>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fld id="{2A8B4569-961C-4664-8A2D-2A502CC328E1}" type="datetimeFigureOut">
              <a:rPr lang="en-US"/>
              <a:pPr/>
              <a:t>9/22/2013</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vl1pPr>
          </a:lstStyle>
          <a:p>
            <a:fld id="{6E6FD8F1-5E11-44D0-9F4D-8D01F05356F5}" type="slidenum">
              <a:rPr lang="en-US"/>
              <a:pPr/>
              <a:t>‹#›</a:t>
            </a:fld>
            <a:endParaRPr lang="en-US"/>
          </a:p>
        </p:txBody>
      </p:sp>
    </p:spTree>
    <p:extLst>
      <p:ext uri="{BB962C8B-B14F-4D97-AF65-F5344CB8AC3E}">
        <p14:creationId xmlns:p14="http://schemas.microsoft.com/office/powerpoint/2010/main" val="3720508606"/>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fld id="{581954BE-0C2D-4429-B496-B57693DB7292}" type="datetimeFigureOut">
              <a:rPr lang="en-US"/>
              <a:pPr/>
              <a:t>9/22/2013</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vl1pPr>
          </a:lstStyle>
          <a:p>
            <a:fld id="{235388D3-F712-41B8-95A0-8416AB47C079}" type="slidenum">
              <a:rPr lang="en-US"/>
              <a:pPr/>
              <a:t>‹#›</a:t>
            </a:fld>
            <a:endParaRPr lang="en-US"/>
          </a:p>
        </p:txBody>
      </p:sp>
    </p:spTree>
    <p:extLst>
      <p:ext uri="{BB962C8B-B14F-4D97-AF65-F5344CB8AC3E}">
        <p14:creationId xmlns:p14="http://schemas.microsoft.com/office/powerpoint/2010/main" val="716478367"/>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fld id="{9C857848-02C1-4F3B-86A1-CD519CE126C8}" type="datetimeFigureOut">
              <a:rPr lang="en-US"/>
              <a:pPr/>
              <a:t>9/22/2013</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vl1pPr>
          </a:lstStyle>
          <a:p>
            <a:fld id="{6D303865-573E-4AAB-98C6-84B5044DA05F}" type="slidenum">
              <a:rPr lang="en-US"/>
              <a:pPr/>
              <a:t>‹#›</a:t>
            </a:fld>
            <a:endParaRPr lang="en-US"/>
          </a:p>
        </p:txBody>
      </p:sp>
    </p:spTree>
    <p:extLst>
      <p:ext uri="{BB962C8B-B14F-4D97-AF65-F5344CB8AC3E}">
        <p14:creationId xmlns:p14="http://schemas.microsoft.com/office/powerpoint/2010/main" val="1624508367"/>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3"/>
          <p:cNvSpPr>
            <a:spLocks noGrp="1"/>
          </p:cNvSpPr>
          <p:nvPr>
            <p:ph type="dt" sz="half" idx="10"/>
          </p:nvPr>
        </p:nvSpPr>
        <p:spPr/>
        <p:txBody>
          <a:bodyPr/>
          <a:lstStyle>
            <a:lvl1pPr>
              <a:defRPr/>
            </a:lvl1pPr>
          </a:lstStyle>
          <a:p>
            <a:fld id="{FA053D5E-6B40-4115-86E5-357EB2B628DC}" type="datetimeFigureOut">
              <a:rPr lang="en-US"/>
              <a:pPr/>
              <a:t>9/22/2013</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7" name="Slide Number Placeholder 5"/>
          <p:cNvSpPr>
            <a:spLocks noGrp="1"/>
          </p:cNvSpPr>
          <p:nvPr>
            <p:ph type="sldNum" sz="quarter" idx="12"/>
          </p:nvPr>
        </p:nvSpPr>
        <p:spPr/>
        <p:txBody>
          <a:bodyPr/>
          <a:lstStyle>
            <a:lvl1pPr>
              <a:defRPr/>
            </a:lvl1pPr>
          </a:lstStyle>
          <a:p>
            <a:fld id="{EF1A11EB-3631-4661-8D90-9CFAD6F09003}" type="slidenum">
              <a:rPr lang="en-US"/>
              <a:pPr/>
              <a:t>‹#›</a:t>
            </a:fld>
            <a:endParaRPr lang="en-US"/>
          </a:p>
        </p:txBody>
      </p:sp>
    </p:spTree>
    <p:extLst>
      <p:ext uri="{BB962C8B-B14F-4D97-AF65-F5344CB8AC3E}">
        <p14:creationId xmlns:p14="http://schemas.microsoft.com/office/powerpoint/2010/main" val="20111760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2B628B9-79A3-47A5-A1C6-56AED19A7AE8}" type="datetimeFigureOut">
              <a:rPr lang="en-US" smtClean="0"/>
              <a:pPr/>
              <a:t>9/22/2013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CCF28BC-D0DF-430D-82A0-B5EA4317DEB1}" type="slidenum">
              <a:rPr lang="en-US" smtClean="0"/>
              <a:pPr/>
              <a:t>‹#›</a:t>
            </a:fld>
            <a:endParaRPr lang="en-US"/>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3"/>
          <p:cNvSpPr>
            <a:spLocks noGrp="1"/>
          </p:cNvSpPr>
          <p:nvPr>
            <p:ph type="dt" sz="half" idx="10"/>
          </p:nvPr>
        </p:nvSpPr>
        <p:spPr/>
        <p:txBody>
          <a:bodyPr/>
          <a:lstStyle>
            <a:lvl1pPr>
              <a:defRPr/>
            </a:lvl1pPr>
          </a:lstStyle>
          <a:p>
            <a:fld id="{F07EE241-DE7C-4D7C-A8E8-00FFE61685D2}" type="datetimeFigureOut">
              <a:rPr lang="en-US"/>
              <a:pPr/>
              <a:t>9/22/2013</a:t>
            </a:fld>
            <a:endParaRPr lang="en-US"/>
          </a:p>
        </p:txBody>
      </p:sp>
      <p:sp>
        <p:nvSpPr>
          <p:cNvPr id="8"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9" name="Slide Number Placeholder 5"/>
          <p:cNvSpPr>
            <a:spLocks noGrp="1"/>
          </p:cNvSpPr>
          <p:nvPr>
            <p:ph type="sldNum" sz="quarter" idx="12"/>
          </p:nvPr>
        </p:nvSpPr>
        <p:spPr/>
        <p:txBody>
          <a:bodyPr/>
          <a:lstStyle>
            <a:lvl1pPr>
              <a:defRPr/>
            </a:lvl1pPr>
          </a:lstStyle>
          <a:p>
            <a:fld id="{B778505A-B84F-4C10-8BAF-9D788801A7E7}" type="slidenum">
              <a:rPr lang="en-US"/>
              <a:pPr/>
              <a:t>‹#›</a:t>
            </a:fld>
            <a:endParaRPr lang="en-US"/>
          </a:p>
        </p:txBody>
      </p:sp>
    </p:spTree>
    <p:extLst>
      <p:ext uri="{BB962C8B-B14F-4D97-AF65-F5344CB8AC3E}">
        <p14:creationId xmlns:p14="http://schemas.microsoft.com/office/powerpoint/2010/main" val="1317655539"/>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3"/>
          <p:cNvSpPr>
            <a:spLocks noGrp="1"/>
          </p:cNvSpPr>
          <p:nvPr>
            <p:ph type="dt" sz="half" idx="10"/>
          </p:nvPr>
        </p:nvSpPr>
        <p:spPr/>
        <p:txBody>
          <a:bodyPr/>
          <a:lstStyle>
            <a:lvl1pPr>
              <a:defRPr/>
            </a:lvl1pPr>
          </a:lstStyle>
          <a:p>
            <a:fld id="{9B2E879A-1A4F-432B-B7E6-C6E860949D87}" type="datetimeFigureOut">
              <a:rPr lang="en-US"/>
              <a:pPr/>
              <a:t>9/22/2013</a:t>
            </a:fld>
            <a:endParaRPr lang="en-US"/>
          </a:p>
        </p:txBody>
      </p:sp>
      <p:sp>
        <p:nvSpPr>
          <p:cNvPr id="4"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5" name="Slide Number Placeholder 5"/>
          <p:cNvSpPr>
            <a:spLocks noGrp="1"/>
          </p:cNvSpPr>
          <p:nvPr>
            <p:ph type="sldNum" sz="quarter" idx="12"/>
          </p:nvPr>
        </p:nvSpPr>
        <p:spPr/>
        <p:txBody>
          <a:bodyPr/>
          <a:lstStyle>
            <a:lvl1pPr>
              <a:defRPr/>
            </a:lvl1pPr>
          </a:lstStyle>
          <a:p>
            <a:fld id="{C168192E-B165-4EC0-B3E8-A0A82CE350DB}" type="slidenum">
              <a:rPr lang="en-US"/>
              <a:pPr/>
              <a:t>‹#›</a:t>
            </a:fld>
            <a:endParaRPr lang="en-US"/>
          </a:p>
        </p:txBody>
      </p:sp>
    </p:spTree>
    <p:extLst>
      <p:ext uri="{BB962C8B-B14F-4D97-AF65-F5344CB8AC3E}">
        <p14:creationId xmlns:p14="http://schemas.microsoft.com/office/powerpoint/2010/main" val="1731850904"/>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fld id="{9A565814-E3F8-4190-A4CA-E7C36FEEE0E5}" type="datetimeFigureOut">
              <a:rPr lang="en-US"/>
              <a:pPr/>
              <a:t>9/22/2013</a:t>
            </a:fld>
            <a:endParaRPr lang="en-US"/>
          </a:p>
        </p:txBody>
      </p:sp>
      <p:sp>
        <p:nvSpPr>
          <p:cNvPr id="3"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4" name="Slide Number Placeholder 5"/>
          <p:cNvSpPr>
            <a:spLocks noGrp="1"/>
          </p:cNvSpPr>
          <p:nvPr>
            <p:ph type="sldNum" sz="quarter" idx="12"/>
          </p:nvPr>
        </p:nvSpPr>
        <p:spPr/>
        <p:txBody>
          <a:bodyPr/>
          <a:lstStyle>
            <a:lvl1pPr>
              <a:defRPr/>
            </a:lvl1pPr>
          </a:lstStyle>
          <a:p>
            <a:fld id="{E2866A19-4EDB-4832-BAA4-04929D711D09}" type="slidenum">
              <a:rPr lang="en-US"/>
              <a:pPr/>
              <a:t>‹#›</a:t>
            </a:fld>
            <a:endParaRPr lang="en-US"/>
          </a:p>
        </p:txBody>
      </p:sp>
    </p:spTree>
    <p:extLst>
      <p:ext uri="{BB962C8B-B14F-4D97-AF65-F5344CB8AC3E}">
        <p14:creationId xmlns:p14="http://schemas.microsoft.com/office/powerpoint/2010/main" val="643057832"/>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fld id="{997E6936-8899-4BDB-A662-CAD50510094B}" type="datetimeFigureOut">
              <a:rPr lang="en-US"/>
              <a:pPr/>
              <a:t>9/22/2013</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7" name="Slide Number Placeholder 5"/>
          <p:cNvSpPr>
            <a:spLocks noGrp="1"/>
          </p:cNvSpPr>
          <p:nvPr>
            <p:ph type="sldNum" sz="quarter" idx="12"/>
          </p:nvPr>
        </p:nvSpPr>
        <p:spPr/>
        <p:txBody>
          <a:bodyPr/>
          <a:lstStyle>
            <a:lvl1pPr>
              <a:defRPr/>
            </a:lvl1pPr>
          </a:lstStyle>
          <a:p>
            <a:fld id="{51BADAC8-19BE-4D73-B994-A70053C07849}" type="slidenum">
              <a:rPr lang="en-US"/>
              <a:pPr/>
              <a:t>‹#›</a:t>
            </a:fld>
            <a:endParaRPr lang="en-US"/>
          </a:p>
        </p:txBody>
      </p:sp>
    </p:spTree>
    <p:extLst>
      <p:ext uri="{BB962C8B-B14F-4D97-AF65-F5344CB8AC3E}">
        <p14:creationId xmlns:p14="http://schemas.microsoft.com/office/powerpoint/2010/main" val="865385162"/>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fld id="{19C67352-8E18-4C0D-A99A-415C35CDFF1F}" type="datetimeFigureOut">
              <a:rPr lang="en-US"/>
              <a:pPr/>
              <a:t>9/22/2013</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7" name="Slide Number Placeholder 5"/>
          <p:cNvSpPr>
            <a:spLocks noGrp="1"/>
          </p:cNvSpPr>
          <p:nvPr>
            <p:ph type="sldNum" sz="quarter" idx="12"/>
          </p:nvPr>
        </p:nvSpPr>
        <p:spPr/>
        <p:txBody>
          <a:bodyPr/>
          <a:lstStyle>
            <a:lvl1pPr>
              <a:defRPr/>
            </a:lvl1pPr>
          </a:lstStyle>
          <a:p>
            <a:fld id="{1908863A-2B38-41A7-A3D8-B188167E479F}" type="slidenum">
              <a:rPr lang="en-US"/>
              <a:pPr/>
              <a:t>‹#›</a:t>
            </a:fld>
            <a:endParaRPr lang="en-US"/>
          </a:p>
        </p:txBody>
      </p:sp>
    </p:spTree>
    <p:extLst>
      <p:ext uri="{BB962C8B-B14F-4D97-AF65-F5344CB8AC3E}">
        <p14:creationId xmlns:p14="http://schemas.microsoft.com/office/powerpoint/2010/main" val="1904387021"/>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fld id="{DC6C1116-7A65-4495-A9BF-FE2219EDAFA3}" type="datetimeFigureOut">
              <a:rPr lang="en-US"/>
              <a:pPr/>
              <a:t>9/22/2013</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vl1pPr>
          </a:lstStyle>
          <a:p>
            <a:fld id="{0FF8185F-ED7F-408C-A09E-A52DF05F2F73}" type="slidenum">
              <a:rPr lang="en-US"/>
              <a:pPr/>
              <a:t>‹#›</a:t>
            </a:fld>
            <a:endParaRPr lang="en-US"/>
          </a:p>
        </p:txBody>
      </p:sp>
    </p:spTree>
    <p:extLst>
      <p:ext uri="{BB962C8B-B14F-4D97-AF65-F5344CB8AC3E}">
        <p14:creationId xmlns:p14="http://schemas.microsoft.com/office/powerpoint/2010/main" val="3606688681"/>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fld id="{2FE33D68-92DC-4FBE-B73F-4BF0564BE318}" type="datetimeFigureOut">
              <a:rPr lang="en-US"/>
              <a:pPr/>
              <a:t>9/22/2013</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vl1pPr>
          </a:lstStyle>
          <a:p>
            <a:fld id="{2CF0A651-41C8-41C9-9296-F8A6DE84B5FE}" type="slidenum">
              <a:rPr lang="en-US"/>
              <a:pPr/>
              <a:t>‹#›</a:t>
            </a:fld>
            <a:endParaRPr lang="en-US"/>
          </a:p>
        </p:txBody>
      </p:sp>
    </p:spTree>
    <p:extLst>
      <p:ext uri="{BB962C8B-B14F-4D97-AF65-F5344CB8AC3E}">
        <p14:creationId xmlns:p14="http://schemas.microsoft.com/office/powerpoint/2010/main" val="3936294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2B628B9-79A3-47A5-A1C6-56AED19A7AE8}" type="datetimeFigureOut">
              <a:rPr lang="en-US" smtClean="0"/>
              <a:pPr/>
              <a:t>9/22/2013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CCF28BC-D0DF-430D-82A0-B5EA4317DEB1}"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2B628B9-79A3-47A5-A1C6-56AED19A7AE8}" type="datetimeFigureOut">
              <a:rPr lang="en-US" smtClean="0"/>
              <a:pPr/>
              <a:t>9/22/2013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CF28BC-D0DF-430D-82A0-B5EA4317DEB1}"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2B628B9-79A3-47A5-A1C6-56AED19A7AE8}" type="datetimeFigureOut">
              <a:rPr lang="en-US" smtClean="0"/>
              <a:pPr/>
              <a:t>9/22/2013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CF28BC-D0DF-430D-82A0-B5EA4317DEB1}"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4.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2.xml"/><Relationship Id="rId3" Type="http://schemas.openxmlformats.org/officeDocument/2006/relationships/slideLayout" Target="../slideLayouts/slideLayout47.xml"/><Relationship Id="rId7" Type="http://schemas.openxmlformats.org/officeDocument/2006/relationships/slideLayout" Target="../slideLayouts/slideLayout51.xml"/><Relationship Id="rId12" Type="http://schemas.openxmlformats.org/officeDocument/2006/relationships/theme" Target="../theme/theme5.xml"/><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0" Type="http://schemas.openxmlformats.org/officeDocument/2006/relationships/slideLayout" Target="../slideLayouts/slideLayout54.xml"/><Relationship Id="rId4" Type="http://schemas.openxmlformats.org/officeDocument/2006/relationships/slideLayout" Target="../slideLayouts/slideLayout48.xml"/><Relationship Id="rId9" Type="http://schemas.openxmlformats.org/officeDocument/2006/relationships/slideLayout" Target="../slideLayouts/slideLayout53.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3.xml"/><Relationship Id="rId3" Type="http://schemas.openxmlformats.org/officeDocument/2006/relationships/slideLayout" Target="../slideLayouts/slideLayout58.xml"/><Relationship Id="rId7" Type="http://schemas.openxmlformats.org/officeDocument/2006/relationships/slideLayout" Target="../slideLayouts/slideLayout62.xml"/><Relationship Id="rId12" Type="http://schemas.openxmlformats.org/officeDocument/2006/relationships/theme" Target="../theme/theme6.xml"/><Relationship Id="rId2" Type="http://schemas.openxmlformats.org/officeDocument/2006/relationships/slideLayout" Target="../slideLayouts/slideLayout57.xml"/><Relationship Id="rId1" Type="http://schemas.openxmlformats.org/officeDocument/2006/relationships/slideLayout" Target="../slideLayouts/slideLayout56.xml"/><Relationship Id="rId6" Type="http://schemas.openxmlformats.org/officeDocument/2006/relationships/slideLayout" Target="../slideLayouts/slideLayout61.xml"/><Relationship Id="rId11" Type="http://schemas.openxmlformats.org/officeDocument/2006/relationships/slideLayout" Target="../slideLayouts/slideLayout66.xml"/><Relationship Id="rId5" Type="http://schemas.openxmlformats.org/officeDocument/2006/relationships/slideLayout" Target="../slideLayouts/slideLayout60.xml"/><Relationship Id="rId10" Type="http://schemas.openxmlformats.org/officeDocument/2006/relationships/slideLayout" Target="../slideLayouts/slideLayout65.xml"/><Relationship Id="rId4" Type="http://schemas.openxmlformats.org/officeDocument/2006/relationships/slideLayout" Target="../slideLayouts/slideLayout59.xml"/><Relationship Id="rId9" Type="http://schemas.openxmlformats.org/officeDocument/2006/relationships/slideLayout" Target="../slideLayouts/slideLayout6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2B628B9-79A3-47A5-A1C6-56AED19A7AE8}" type="datetimeFigureOut">
              <a:rPr lang="en-US" smtClean="0"/>
              <a:pPr/>
              <a:t>9/22/2013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CCF28BC-D0DF-430D-82A0-B5EA4317DEB1}"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027" name="Text Placeholder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fontAlgn="auto">
              <a:spcBef>
                <a:spcPts val="0"/>
              </a:spcBef>
              <a:spcAft>
                <a:spcPts val="0"/>
              </a:spcAft>
              <a:defRPr sz="1200">
                <a:solidFill>
                  <a:schemeClr val="tx1">
                    <a:tint val="75000"/>
                  </a:schemeClr>
                </a:solidFill>
                <a:latin typeface="+mn-lt"/>
                <a:cs typeface="+mn-cs"/>
              </a:defRPr>
            </a:lvl1pPr>
          </a:lstStyle>
          <a:p>
            <a:pPr>
              <a:defRPr/>
            </a:pPr>
            <a:fld id="{3764A56E-9F74-4CC6-9753-5CBD9ED821FA}" type="datetimeFigureOut">
              <a:rPr lang="en-US">
                <a:solidFill>
                  <a:prstClr val="black">
                    <a:tint val="75000"/>
                  </a:prstClr>
                </a:solidFill>
              </a:rPr>
              <a:pPr>
                <a:defRPr/>
              </a:pPr>
              <a:t>9/22/2013</a:t>
            </a:fld>
            <a:endParaRPr lang="en-US">
              <a:solidFill>
                <a:prstClr val="black">
                  <a:tint val="75000"/>
                </a:prstClr>
              </a:solidFill>
            </a:endParaRP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fontAlgn="auto">
              <a:spcBef>
                <a:spcPts val="0"/>
              </a:spcBef>
              <a:spcAft>
                <a:spcPts val="0"/>
              </a:spcAft>
              <a:defRPr sz="1200">
                <a:solidFill>
                  <a:schemeClr val="tx1">
                    <a:tint val="75000"/>
                  </a:schemeClr>
                </a:solidFill>
                <a:latin typeface="+mn-lt"/>
                <a:cs typeface="+mn-cs"/>
              </a:defRPr>
            </a:lvl1pPr>
          </a:lstStyle>
          <a:p>
            <a:pPr>
              <a:defRPr/>
            </a:pPr>
            <a:endParaRPr lang="en-US">
              <a:solidFill>
                <a:prstClr val="black">
                  <a:tint val="75000"/>
                </a:prstClr>
              </a:solidFill>
            </a:endParaRP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fontAlgn="auto">
              <a:spcBef>
                <a:spcPts val="0"/>
              </a:spcBef>
              <a:spcAft>
                <a:spcPts val="0"/>
              </a:spcAft>
              <a:defRPr sz="1200">
                <a:solidFill>
                  <a:schemeClr val="tx1">
                    <a:tint val="75000"/>
                  </a:schemeClr>
                </a:solidFill>
                <a:latin typeface="+mn-lt"/>
                <a:cs typeface="+mn-cs"/>
              </a:defRPr>
            </a:lvl1pPr>
          </a:lstStyle>
          <a:p>
            <a:pPr>
              <a:defRPr/>
            </a:pPr>
            <a:fld id="{F7C968EC-68BB-4E36-9973-DFABAB66FD21}" type="slidenum">
              <a:rPr lang="en-US">
                <a:solidFill>
                  <a:prstClr val="black">
                    <a:tint val="75000"/>
                  </a:prstClr>
                </a:solidFill>
              </a:rPr>
              <a:pPr>
                <a:defRPr/>
              </a:pPr>
              <a:t>‹#›</a:t>
            </a:fld>
            <a:endParaRPr lang="en-US">
              <a:solidFill>
                <a:prstClr val="black">
                  <a:tint val="75000"/>
                </a:prstClr>
              </a:solidFill>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027" name="Text Placeholder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fontAlgn="auto">
              <a:spcBef>
                <a:spcPts val="0"/>
              </a:spcBef>
              <a:spcAft>
                <a:spcPts val="0"/>
              </a:spcAft>
              <a:defRPr sz="1200">
                <a:solidFill>
                  <a:schemeClr val="tx1">
                    <a:tint val="75000"/>
                  </a:schemeClr>
                </a:solidFill>
                <a:latin typeface="+mn-lt"/>
                <a:cs typeface="+mn-cs"/>
              </a:defRPr>
            </a:lvl1pPr>
          </a:lstStyle>
          <a:p>
            <a:pPr>
              <a:defRPr/>
            </a:pPr>
            <a:fld id="{CA1C8C47-44BB-481A-84D9-6C5D54C8AB33}" type="datetimeFigureOut">
              <a:rPr lang="en-US">
                <a:solidFill>
                  <a:prstClr val="black">
                    <a:tint val="75000"/>
                  </a:prstClr>
                </a:solidFill>
              </a:rPr>
              <a:pPr>
                <a:defRPr/>
              </a:pPr>
              <a:t>9/22/2013</a:t>
            </a:fld>
            <a:endParaRPr lang="en-US">
              <a:solidFill>
                <a:prstClr val="black">
                  <a:tint val="75000"/>
                </a:prstClr>
              </a:solidFill>
            </a:endParaRP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fontAlgn="auto">
              <a:spcBef>
                <a:spcPts val="0"/>
              </a:spcBef>
              <a:spcAft>
                <a:spcPts val="0"/>
              </a:spcAft>
              <a:defRPr sz="1200">
                <a:solidFill>
                  <a:schemeClr val="tx1">
                    <a:tint val="75000"/>
                  </a:schemeClr>
                </a:solidFill>
                <a:latin typeface="+mn-lt"/>
                <a:cs typeface="+mn-cs"/>
              </a:defRPr>
            </a:lvl1pPr>
          </a:lstStyle>
          <a:p>
            <a:pPr>
              <a:defRPr/>
            </a:pPr>
            <a:endParaRPr lang="en-US">
              <a:solidFill>
                <a:prstClr val="black">
                  <a:tint val="75000"/>
                </a:prstClr>
              </a:solidFill>
            </a:endParaRP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fontAlgn="auto">
              <a:spcBef>
                <a:spcPts val="0"/>
              </a:spcBef>
              <a:spcAft>
                <a:spcPts val="0"/>
              </a:spcAft>
              <a:defRPr sz="1200">
                <a:solidFill>
                  <a:schemeClr val="tx1">
                    <a:tint val="75000"/>
                  </a:schemeClr>
                </a:solidFill>
                <a:latin typeface="+mn-lt"/>
                <a:cs typeface="+mn-cs"/>
              </a:defRPr>
            </a:lvl1pPr>
          </a:lstStyle>
          <a:p>
            <a:pPr>
              <a:defRPr/>
            </a:pPr>
            <a:fld id="{5219D675-45A6-49FF-B935-887CB2FAC9F3}" type="slidenum">
              <a:rPr lang="en-US">
                <a:solidFill>
                  <a:prstClr val="black">
                    <a:tint val="75000"/>
                  </a:prstClr>
                </a:solidFill>
              </a:rPr>
              <a:pPr>
                <a:defRPr/>
              </a:pPr>
              <a:t>‹#›</a:t>
            </a:fld>
            <a:endParaRPr lang="en-US">
              <a:solidFill>
                <a:prstClr val="black">
                  <a:tint val="75000"/>
                </a:prstClr>
              </a:solidFill>
            </a:endParaRPr>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2B628B9-79A3-47A5-A1C6-56AED19A7AE8}" type="datetimeFigureOut">
              <a:rPr lang="en-US" smtClean="0"/>
              <a:pPr/>
              <a:t>9/22/2013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CCF28BC-D0DF-430D-82A0-B5EA4317DEB1}"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2B628B9-79A3-47A5-A1C6-56AED19A7AE8}" type="datetimeFigureOut">
              <a:rPr lang="en-US" smtClean="0">
                <a:solidFill>
                  <a:prstClr val="black">
                    <a:tint val="75000"/>
                  </a:prstClr>
                </a:solidFill>
              </a:rPr>
              <a:pPr/>
              <a:t>9/22/2013</a:t>
            </a:fld>
            <a:endParaRPr lang="en-US">
              <a:solidFill>
                <a:prstClr val="black">
                  <a:tint val="75000"/>
                </a:prstClr>
              </a:solidFill>
            </a:endParaRP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solidFill>
                <a:prstClr val="black">
                  <a:tint val="75000"/>
                </a:prstClr>
              </a:solidFill>
            </a:endParaRP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CCF28BC-D0DF-430D-82A0-B5EA4317DEB1}"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542094111"/>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027" name="Text Placeholder 2"/>
          <p:cNvSpPr>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wrap="square" lIns="91440" tIns="45720" rIns="91440" bIns="45720" numCol="1" anchor="ctr" anchorCtr="0" compatLnSpc="1">
            <a:prstTxWarp prst="textNoShape">
              <a:avLst/>
            </a:prstTxWarp>
          </a:bodyPr>
          <a:lstStyle>
            <a:lvl1pPr>
              <a:defRPr sz="1200">
                <a:solidFill>
                  <a:srgbClr val="898989"/>
                </a:solidFill>
                <a:latin typeface="Calibri" pitchFamily="34" charset="0"/>
              </a:defRPr>
            </a:lvl1pPr>
          </a:lstStyle>
          <a:p>
            <a:pPr fontAlgn="base">
              <a:spcBef>
                <a:spcPct val="0"/>
              </a:spcBef>
              <a:spcAft>
                <a:spcPct val="0"/>
              </a:spcAft>
            </a:pPr>
            <a:fld id="{72DF0BC5-6AFE-4182-B959-6DB58210BD30}" type="datetimeFigureOut">
              <a:rPr lang="en-US">
                <a:ea typeface="ＭＳ Ｐゴシック" pitchFamily="34" charset="-128"/>
              </a:rPr>
              <a:pPr fontAlgn="base">
                <a:spcBef>
                  <a:spcPct val="0"/>
                </a:spcBef>
                <a:spcAft>
                  <a:spcPct val="0"/>
                </a:spcAft>
              </a:pPr>
              <a:t>9/22/2013</a:t>
            </a:fld>
            <a:endParaRPr lang="en-US">
              <a:ea typeface="ＭＳ Ｐゴシック" pitchFamily="34" charset="-128"/>
            </a:endParaRP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fontAlgn="auto">
              <a:spcBef>
                <a:spcPts val="0"/>
              </a:spcBef>
              <a:spcAft>
                <a:spcPts val="0"/>
              </a:spcAft>
              <a:defRPr sz="1200">
                <a:solidFill>
                  <a:schemeClr val="tx1">
                    <a:tint val="75000"/>
                  </a:schemeClr>
                </a:solidFill>
                <a:latin typeface="+mn-lt"/>
                <a:ea typeface="+mn-ea"/>
                <a:cs typeface="+mn-cs"/>
              </a:defRPr>
            </a:lvl1pPr>
          </a:lstStyle>
          <a:p>
            <a:pPr>
              <a:defRPr/>
            </a:pPr>
            <a:endParaRPr lang="en-US">
              <a:solidFill>
                <a:prstClr val="black">
                  <a:tint val="75000"/>
                </a:prstClr>
              </a:solidFill>
            </a:endParaRP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a:defRPr sz="1200">
                <a:solidFill>
                  <a:srgbClr val="898989"/>
                </a:solidFill>
                <a:latin typeface="Calibri" pitchFamily="34" charset="0"/>
              </a:defRPr>
            </a:lvl1pPr>
          </a:lstStyle>
          <a:p>
            <a:pPr fontAlgn="base">
              <a:spcBef>
                <a:spcPct val="0"/>
              </a:spcBef>
              <a:spcAft>
                <a:spcPct val="0"/>
              </a:spcAft>
            </a:pPr>
            <a:fld id="{41E4F5A9-4CD0-4418-916B-69D546C2BF31}" type="slidenum">
              <a:rPr lang="en-US">
                <a:ea typeface="ＭＳ Ｐゴシック" pitchFamily="34" charset="-128"/>
              </a:rPr>
              <a:pPr fontAlgn="base">
                <a:spcBef>
                  <a:spcPct val="0"/>
                </a:spcBef>
                <a:spcAft>
                  <a:spcPct val="0"/>
                </a:spcAft>
              </a:pPr>
              <a:t>‹#›</a:t>
            </a:fld>
            <a:endParaRPr lang="en-US">
              <a:ea typeface="ＭＳ Ｐゴシック" pitchFamily="34" charset="-128"/>
            </a:endParaRPr>
          </a:p>
        </p:txBody>
      </p:sp>
    </p:spTree>
    <p:extLst>
      <p:ext uri="{BB962C8B-B14F-4D97-AF65-F5344CB8AC3E}">
        <p14:creationId xmlns:p14="http://schemas.microsoft.com/office/powerpoint/2010/main" val="2922170490"/>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ctr" rtl="0" eaLnBrk="0" fontAlgn="base" hangingPunct="0">
        <a:spcBef>
          <a:spcPct val="0"/>
        </a:spcBef>
        <a:spcAft>
          <a:spcPct val="0"/>
        </a:spcAft>
        <a:defRPr sz="4400" kern="1200">
          <a:solidFill>
            <a:schemeClr val="tx1"/>
          </a:solidFill>
          <a:latin typeface="+mj-lt"/>
          <a:ea typeface="ＭＳ Ｐゴシック" charset="0"/>
          <a:cs typeface="+mj-cs"/>
        </a:defRPr>
      </a:lvl1pPr>
      <a:lvl2pPr algn="ctr" rtl="0" eaLnBrk="0" fontAlgn="base" hangingPunct="0">
        <a:spcBef>
          <a:spcPct val="0"/>
        </a:spcBef>
        <a:spcAft>
          <a:spcPct val="0"/>
        </a:spcAft>
        <a:defRPr sz="4400">
          <a:solidFill>
            <a:schemeClr val="tx1"/>
          </a:solidFill>
          <a:latin typeface="Calibri" pitchFamily="34" charset="0"/>
          <a:ea typeface="ＭＳ Ｐゴシック" charset="0"/>
        </a:defRPr>
      </a:lvl2pPr>
      <a:lvl3pPr algn="ctr" rtl="0" eaLnBrk="0" fontAlgn="base" hangingPunct="0">
        <a:spcBef>
          <a:spcPct val="0"/>
        </a:spcBef>
        <a:spcAft>
          <a:spcPct val="0"/>
        </a:spcAft>
        <a:defRPr sz="4400">
          <a:solidFill>
            <a:schemeClr val="tx1"/>
          </a:solidFill>
          <a:latin typeface="Calibri" pitchFamily="34" charset="0"/>
          <a:ea typeface="ＭＳ Ｐゴシック" charset="0"/>
        </a:defRPr>
      </a:lvl3pPr>
      <a:lvl4pPr algn="ctr" rtl="0" eaLnBrk="0" fontAlgn="base" hangingPunct="0">
        <a:spcBef>
          <a:spcPct val="0"/>
        </a:spcBef>
        <a:spcAft>
          <a:spcPct val="0"/>
        </a:spcAft>
        <a:defRPr sz="4400">
          <a:solidFill>
            <a:schemeClr val="tx1"/>
          </a:solidFill>
          <a:latin typeface="Calibri" pitchFamily="34" charset="0"/>
          <a:ea typeface="ＭＳ Ｐゴシック" charset="0"/>
        </a:defRPr>
      </a:lvl4pPr>
      <a:lvl5pPr algn="ctr" rtl="0" eaLnBrk="0" fontAlgn="base" hangingPunct="0">
        <a:spcBef>
          <a:spcPct val="0"/>
        </a:spcBef>
        <a:spcAft>
          <a:spcPct val="0"/>
        </a:spcAft>
        <a:defRPr sz="4400">
          <a:solidFill>
            <a:schemeClr val="tx1"/>
          </a:solidFill>
          <a:latin typeface="Calibri" pitchFamily="34" charset="0"/>
          <a:ea typeface="ＭＳ Ｐゴシック"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pitchFamily="34" charset="0"/>
        <a:buChar char="•"/>
        <a:defRPr sz="3200" kern="1200">
          <a:solidFill>
            <a:schemeClr val="tx1"/>
          </a:solidFill>
          <a:latin typeface="+mn-lt"/>
          <a:ea typeface="ＭＳ Ｐゴシック" charset="0"/>
          <a:cs typeface="+mn-cs"/>
        </a:defRPr>
      </a:lvl1pPr>
      <a:lvl2pPr marL="742950" indent="-285750" algn="l" rtl="0" eaLnBrk="0" fontAlgn="base" hangingPunct="0">
        <a:spcBef>
          <a:spcPct val="20000"/>
        </a:spcBef>
        <a:spcAft>
          <a:spcPct val="0"/>
        </a:spcAft>
        <a:buFont typeface="Arial" pitchFamily="34" charset="0"/>
        <a:buChar char="–"/>
        <a:defRPr sz="2800" kern="1200">
          <a:solidFill>
            <a:schemeClr val="tx1"/>
          </a:solidFill>
          <a:latin typeface="+mn-lt"/>
          <a:ea typeface="ＭＳ Ｐゴシック" charset="0"/>
          <a:cs typeface="+mn-cs"/>
        </a:defRPr>
      </a:lvl2pPr>
      <a:lvl3pPr marL="1143000" indent="-228600" algn="l" rtl="0" eaLnBrk="0" fontAlgn="base" hangingPunct="0">
        <a:spcBef>
          <a:spcPct val="20000"/>
        </a:spcBef>
        <a:spcAft>
          <a:spcPct val="0"/>
        </a:spcAft>
        <a:buFont typeface="Arial" pitchFamily="34" charset="0"/>
        <a:buChar char="•"/>
        <a:defRPr sz="2400" kern="1200">
          <a:solidFill>
            <a:schemeClr val="tx1"/>
          </a:solidFill>
          <a:latin typeface="+mn-lt"/>
          <a:ea typeface="ＭＳ Ｐゴシック" charset="0"/>
          <a:cs typeface="+mn-cs"/>
        </a:defRPr>
      </a:lvl3pPr>
      <a:lvl4pPr marL="1600200" indent="-228600" algn="l" rtl="0" eaLnBrk="0" fontAlgn="base" hangingPunct="0">
        <a:spcBef>
          <a:spcPct val="20000"/>
        </a:spcBef>
        <a:spcAft>
          <a:spcPct val="0"/>
        </a:spcAft>
        <a:buFont typeface="Arial" pitchFamily="34" charset="0"/>
        <a:buChar char="–"/>
        <a:defRPr sz="2000" kern="1200">
          <a:solidFill>
            <a:schemeClr val="tx1"/>
          </a:solidFill>
          <a:latin typeface="+mn-lt"/>
          <a:ea typeface="ＭＳ Ｐゴシック" charset="0"/>
          <a:cs typeface="+mn-cs"/>
        </a:defRPr>
      </a:lvl4pPr>
      <a:lvl5pPr marL="2057400" indent="-228600" algn="l" rtl="0" eaLnBrk="0" fontAlgn="base" hangingPunct="0">
        <a:spcBef>
          <a:spcPct val="20000"/>
        </a:spcBef>
        <a:spcAft>
          <a:spcPct val="0"/>
        </a:spcAft>
        <a:buFont typeface="Arial" pitchFamily="34" charset="0"/>
        <a:buChar char="»"/>
        <a:defRPr sz="2000" kern="1200">
          <a:solidFill>
            <a:schemeClr val="tx1"/>
          </a:solidFill>
          <a:latin typeface="+mn-lt"/>
          <a:ea typeface="ＭＳ Ｐゴシック" charset="0"/>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34.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34.xml"/><Relationship Id="rId1" Type="http://schemas.openxmlformats.org/officeDocument/2006/relationships/themeOverride" Target="../theme/themeOverride3.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12.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57.xml"/><Relationship Id="rId1" Type="http://schemas.openxmlformats.org/officeDocument/2006/relationships/themeOverride" Target="../theme/themeOverride4.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57.xml"/><Relationship Id="rId1" Type="http://schemas.openxmlformats.org/officeDocument/2006/relationships/themeOverride" Target="../theme/themeOverride5.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45.xml"/><Relationship Id="rId1" Type="http://schemas.openxmlformats.org/officeDocument/2006/relationships/themeOverride" Target="../theme/themeOverride6.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24.xml"/><Relationship Id="rId5" Type="http://schemas.openxmlformats.org/officeDocument/2006/relationships/image" Target="../media/image9.png"/><Relationship Id="rId4" Type="http://schemas.openxmlformats.org/officeDocument/2006/relationships/image" Target="../media/image8.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24.xml"/><Relationship Id="rId1" Type="http://schemas.openxmlformats.org/officeDocument/2006/relationships/tags" Target="../tags/tag3.xml"/></Relationships>
</file>

<file path=ppt/slides/_rels/slide2.xml.rels><?xml version="1.0" encoding="UTF-8" standalone="yes"?>
<Relationships xmlns="http://schemas.openxmlformats.org/package/2006/relationships"><Relationship Id="rId3" Type="http://schemas.openxmlformats.org/officeDocument/2006/relationships/hyperlink" Target="http://www.geneontology.org/GO.process.guidelines.shtml"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24.xml"/><Relationship Id="rId4" Type="http://schemas.openxmlformats.org/officeDocument/2006/relationships/image" Target="../media/image11.png"/></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1.xml"/><Relationship Id="rId1" Type="http://schemas.openxmlformats.org/officeDocument/2006/relationships/slideLayout" Target="../slideLayouts/slideLayout24.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2.xml"/><Relationship Id="rId1" Type="http://schemas.openxmlformats.org/officeDocument/2006/relationships/slideLayout" Target="../slideLayouts/slideLayout24.xml"/></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3.xml"/><Relationship Id="rId1" Type="http://schemas.openxmlformats.org/officeDocument/2006/relationships/slideLayout" Target="../slideLayouts/slideLayout24.xml"/></Relationships>
</file>

<file path=ppt/slides/_rels/slide2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4.xml"/><Relationship Id="rId1" Type="http://schemas.openxmlformats.org/officeDocument/2006/relationships/slideLayout" Target="../slideLayouts/slideLayout24.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24.xml"/><Relationship Id="rId1" Type="http://schemas.openxmlformats.org/officeDocument/2006/relationships/tags" Target="../tags/tag4.xml"/><Relationship Id="rId5" Type="http://schemas.openxmlformats.org/officeDocument/2006/relationships/image" Target="../media/image17.png"/><Relationship Id="rId4" Type="http://schemas.openxmlformats.org/officeDocument/2006/relationships/image" Target="../media/image16.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4.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24.xml"/><Relationship Id="rId1" Type="http://schemas.openxmlformats.org/officeDocument/2006/relationships/tags" Target="../tags/tag5.xml"/><Relationship Id="rId5" Type="http://schemas.openxmlformats.org/officeDocument/2006/relationships/image" Target="../media/image19.png"/><Relationship Id="rId4" Type="http://schemas.openxmlformats.org/officeDocument/2006/relationships/image" Target="../media/image18.png"/></Relationships>
</file>

<file path=ppt/slides/_rels/slide2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8.xml"/><Relationship Id="rId1" Type="http://schemas.openxmlformats.org/officeDocument/2006/relationships/slideLayout" Target="../slideLayouts/slideLayout24.xml"/><Relationship Id="rId5" Type="http://schemas.openxmlformats.org/officeDocument/2006/relationships/image" Target="../media/image22.png"/><Relationship Id="rId4" Type="http://schemas.openxmlformats.org/officeDocument/2006/relationships/image" Target="../media/image21.pn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57.xml"/><Relationship Id="rId1" Type="http://schemas.openxmlformats.org/officeDocument/2006/relationships/themeOverride" Target="../theme/themeOverride7.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3.xml"/><Relationship Id="rId1" Type="http://schemas.openxmlformats.org/officeDocument/2006/relationships/tags" Target="../tags/tag1.xml"/><Relationship Id="rId4" Type="http://schemas.openxmlformats.org/officeDocument/2006/relationships/image" Target="../media/image1.png"/></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57.xml"/><Relationship Id="rId1" Type="http://schemas.openxmlformats.org/officeDocument/2006/relationships/themeOverride" Target="../theme/themeOverride8.xml"/></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57.xml"/><Relationship Id="rId1" Type="http://schemas.openxmlformats.org/officeDocument/2006/relationships/themeOverride" Target="../theme/themeOverride9.xml"/></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34.xml"/><Relationship Id="rId1" Type="http://schemas.openxmlformats.org/officeDocument/2006/relationships/themeOverride" Target="../theme/themeOverride10.xml"/></Relationships>
</file>

<file path=ppt/slides/_rels/slide3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3.xml"/><Relationship Id="rId1" Type="http://schemas.openxmlformats.org/officeDocument/2006/relationships/slideLayout" Target="../slideLayouts/slideLayout24.xml"/></Relationships>
</file>

<file path=ppt/slides/_rels/slide3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4.xml"/><Relationship Id="rId1" Type="http://schemas.openxmlformats.org/officeDocument/2006/relationships/slideLayout" Target="../slideLayouts/slideLayout24.xml"/><Relationship Id="rId5" Type="http://schemas.openxmlformats.org/officeDocument/2006/relationships/image" Target="../media/image26.png"/><Relationship Id="rId4" Type="http://schemas.openxmlformats.org/officeDocument/2006/relationships/image" Target="../media/image25.png"/></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24.xml"/><Relationship Id="rId1" Type="http://schemas.openxmlformats.org/officeDocument/2006/relationships/tags" Target="../tags/tag6.xml"/><Relationship Id="rId4" Type="http://schemas.openxmlformats.org/officeDocument/2006/relationships/image" Target="../media/image27.png"/></Relationships>
</file>

<file path=ppt/slides/_rels/slide36.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36.xml"/><Relationship Id="rId1" Type="http://schemas.openxmlformats.org/officeDocument/2006/relationships/slideLayout" Target="../slideLayouts/slideLayout24.xml"/><Relationship Id="rId4" Type="http://schemas.openxmlformats.org/officeDocument/2006/relationships/image" Target="../media/image29.png"/></Relationships>
</file>

<file path=ppt/slides/_rels/slide37.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37.xml"/><Relationship Id="rId1" Type="http://schemas.openxmlformats.org/officeDocument/2006/relationships/slideLayout" Target="../slideLayouts/slideLayout24.xml"/><Relationship Id="rId4" Type="http://schemas.openxmlformats.org/officeDocument/2006/relationships/image" Target="../media/image31.png"/></Relationships>
</file>

<file path=ppt/slides/_rels/slide3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8.xml"/><Relationship Id="rId1" Type="http://schemas.openxmlformats.org/officeDocument/2006/relationships/slideLayout" Target="../slideLayouts/slideLayout24.xml"/></Relationships>
</file>

<file path=ppt/slides/_rels/slide3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9.xml"/><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3.xml"/><Relationship Id="rId1" Type="http://schemas.openxmlformats.org/officeDocument/2006/relationships/tags" Target="../tags/tag2.xml"/></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57.xml"/><Relationship Id="rId1" Type="http://schemas.openxmlformats.org/officeDocument/2006/relationships/themeOverride" Target="../theme/themeOverride11.xml"/></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57.xml"/><Relationship Id="rId1" Type="http://schemas.openxmlformats.org/officeDocument/2006/relationships/themeOverride" Target="../theme/themeOverride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57.xml"/><Relationship Id="rId1" Type="http://schemas.openxmlformats.org/officeDocument/2006/relationships/themeOverride" Target="../theme/themeOverride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3">
            <a:lumMod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smtClean="0">
                <a:solidFill>
                  <a:prstClr val="white"/>
                </a:solidFill>
                <a:latin typeface="Rockwell Extra Bold" pitchFamily="18" charset="0"/>
                <a:ea typeface="ＭＳ Ｐゴシック" pitchFamily="34" charset="-128"/>
                <a:cs typeface="+mn-cs"/>
              </a:rPr>
              <a:t>Processes and Devices</a:t>
            </a:r>
            <a:endParaRPr lang="en-US" dirty="0">
              <a:solidFill>
                <a:prstClr val="white"/>
              </a:solidFill>
              <a:latin typeface="Rockwell Extra Bold" pitchFamily="18" charset="0"/>
              <a:ea typeface="ＭＳ Ｐゴシック" pitchFamily="34" charset="-128"/>
              <a:cs typeface="+mn-cs"/>
            </a:endParaRP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3">
            <a:lumMod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a:solidFill>
                  <a:prstClr val="white"/>
                </a:solidFill>
                <a:latin typeface="Rockwell Extra Bold" pitchFamily="18" charset="0"/>
                <a:ea typeface="ＭＳ Ｐゴシック" pitchFamily="34" charset="-128"/>
              </a:rPr>
              <a:t>Transcription and Translation Processes</a:t>
            </a:r>
            <a:endParaRPr lang="en-US" dirty="0">
              <a:solidFill>
                <a:prstClr val="white"/>
              </a:solidFill>
              <a:latin typeface="Rockwell Extra Bold" pitchFamily="18" charset="0"/>
              <a:ea typeface="ＭＳ Ｐゴシック" pitchFamily="34" charset="-128"/>
              <a:cs typeface="+mn-cs"/>
            </a:endParaRP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1" name="Picture 3"/>
          <p:cNvPicPr>
            <a:picLocks noChangeAspect="1" noChangeArrowheads="1"/>
          </p:cNvPicPr>
          <p:nvPr/>
        </p:nvPicPr>
        <p:blipFill>
          <a:blip r:embed="rId3" cstate="print"/>
          <a:srcRect/>
          <a:stretch>
            <a:fillRect/>
          </a:stretch>
        </p:blipFill>
        <p:spPr bwMode="auto">
          <a:xfrm>
            <a:off x="152400" y="1146285"/>
            <a:ext cx="3723127" cy="3810000"/>
          </a:xfrm>
          <a:prstGeom prst="rect">
            <a:avLst/>
          </a:prstGeom>
          <a:noFill/>
          <a:ln w="9525">
            <a:noFill/>
            <a:miter lim="800000"/>
            <a:headEnd/>
            <a:tailEnd/>
          </a:ln>
        </p:spPr>
      </p:pic>
      <p:sp>
        <p:nvSpPr>
          <p:cNvPr id="6" name="TextBox 19"/>
          <p:cNvSpPr txBox="1">
            <a:spLocks noChangeArrowheads="1"/>
          </p:cNvSpPr>
          <p:nvPr/>
        </p:nvSpPr>
        <p:spPr bwMode="auto">
          <a:xfrm>
            <a:off x="228600" y="304800"/>
            <a:ext cx="8915400" cy="523220"/>
          </a:xfrm>
          <a:prstGeom prst="rect">
            <a:avLst/>
          </a:prstGeom>
          <a:noFill/>
          <a:ln w="9525">
            <a:noFill/>
            <a:miter lim="800000"/>
            <a:headEnd/>
            <a:tailEnd/>
          </a:ln>
        </p:spPr>
        <p:txBody>
          <a:bodyPr wrap="square">
            <a:spAutoFit/>
          </a:bodyPr>
          <a:lstStyle/>
          <a:p>
            <a:pPr fontAlgn="base">
              <a:spcBef>
                <a:spcPct val="0"/>
              </a:spcBef>
              <a:spcAft>
                <a:spcPct val="0"/>
              </a:spcAft>
            </a:pPr>
            <a:r>
              <a:rPr lang="en-US" sz="2800" dirty="0" smtClean="0">
                <a:solidFill>
                  <a:prstClr val="black"/>
                </a:solidFill>
                <a:latin typeface="Rockwell Extra Bold" pitchFamily="18" charset="0"/>
                <a:cs typeface="Arial" charset="0"/>
              </a:rPr>
              <a:t>Translation:  a very complicated process</a:t>
            </a:r>
          </a:p>
        </p:txBody>
      </p:sp>
      <p:pic>
        <p:nvPicPr>
          <p:cNvPr id="2053" name="Picture 5" descr="http://ars.els-cdn.com/content/image/1-s2.0-S187493991100215X-gr7.jpg"/>
          <p:cNvPicPr>
            <a:picLocks noChangeAspect="1" noChangeArrowheads="1"/>
          </p:cNvPicPr>
          <p:nvPr/>
        </p:nvPicPr>
        <p:blipFill>
          <a:blip r:embed="rId4" cstate="print"/>
          <a:srcRect/>
          <a:stretch>
            <a:fillRect/>
          </a:stretch>
        </p:blipFill>
        <p:spPr bwMode="auto">
          <a:xfrm>
            <a:off x="4343400" y="3203685"/>
            <a:ext cx="4533900" cy="2892315"/>
          </a:xfrm>
          <a:prstGeom prst="rect">
            <a:avLst/>
          </a:prstGeom>
          <a:noFill/>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19"/>
          <p:cNvSpPr txBox="1">
            <a:spLocks noChangeArrowheads="1"/>
          </p:cNvSpPr>
          <p:nvPr/>
        </p:nvSpPr>
        <p:spPr bwMode="auto">
          <a:xfrm>
            <a:off x="228600" y="304800"/>
            <a:ext cx="8915400" cy="523220"/>
          </a:xfrm>
          <a:prstGeom prst="rect">
            <a:avLst/>
          </a:prstGeom>
          <a:noFill/>
          <a:ln w="9525">
            <a:noFill/>
            <a:miter lim="800000"/>
            <a:headEnd/>
            <a:tailEnd/>
          </a:ln>
        </p:spPr>
        <p:txBody>
          <a:bodyPr wrap="square">
            <a:spAutoFit/>
          </a:bodyPr>
          <a:lstStyle/>
          <a:p>
            <a:pPr fontAlgn="base">
              <a:spcBef>
                <a:spcPct val="0"/>
              </a:spcBef>
              <a:spcAft>
                <a:spcPct val="0"/>
              </a:spcAft>
            </a:pPr>
            <a:r>
              <a:rPr lang="en-US" sz="2800" dirty="0" smtClean="0">
                <a:solidFill>
                  <a:prstClr val="black"/>
                </a:solidFill>
                <a:latin typeface="Rockwell Extra Bold" pitchFamily="18" charset="0"/>
                <a:cs typeface="Arial" charset="0"/>
              </a:rPr>
              <a:t>That reduces to simple rules…</a:t>
            </a:r>
          </a:p>
        </p:txBody>
      </p:sp>
      <p:pic>
        <p:nvPicPr>
          <p:cNvPr id="1026" name="Picture 2" descr="http://bass.bio.uci.edu/~hudel/bs99a/lecture20/genetic_code.gif"/>
          <p:cNvPicPr>
            <a:picLocks noChangeAspect="1" noChangeArrowheads="1"/>
          </p:cNvPicPr>
          <p:nvPr/>
        </p:nvPicPr>
        <p:blipFill>
          <a:blip r:embed="rId3" cstate="print"/>
          <a:srcRect/>
          <a:stretch>
            <a:fillRect/>
          </a:stretch>
        </p:blipFill>
        <p:spPr bwMode="auto">
          <a:xfrm>
            <a:off x="2514600" y="1676399"/>
            <a:ext cx="3668014" cy="3810001"/>
          </a:xfrm>
          <a:prstGeom prst="rect">
            <a:avLst/>
          </a:prstGeom>
          <a:noFill/>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1" name="Picture 3"/>
          <p:cNvPicPr>
            <a:picLocks noChangeAspect="1" noChangeArrowheads="1"/>
          </p:cNvPicPr>
          <p:nvPr/>
        </p:nvPicPr>
        <p:blipFill>
          <a:blip r:embed="rId3" cstate="print"/>
          <a:srcRect/>
          <a:stretch>
            <a:fillRect/>
          </a:stretch>
        </p:blipFill>
        <p:spPr bwMode="auto">
          <a:xfrm>
            <a:off x="152400" y="1146285"/>
            <a:ext cx="3723127" cy="3810000"/>
          </a:xfrm>
          <a:prstGeom prst="rect">
            <a:avLst/>
          </a:prstGeom>
          <a:noFill/>
          <a:ln w="9525">
            <a:noFill/>
            <a:miter lim="800000"/>
            <a:headEnd/>
            <a:tailEnd/>
          </a:ln>
        </p:spPr>
      </p:pic>
      <p:sp>
        <p:nvSpPr>
          <p:cNvPr id="6" name="TextBox 19"/>
          <p:cNvSpPr txBox="1">
            <a:spLocks noChangeArrowheads="1"/>
          </p:cNvSpPr>
          <p:nvPr/>
        </p:nvSpPr>
        <p:spPr bwMode="auto">
          <a:xfrm>
            <a:off x="228600" y="304800"/>
            <a:ext cx="8915400" cy="523220"/>
          </a:xfrm>
          <a:prstGeom prst="rect">
            <a:avLst/>
          </a:prstGeom>
          <a:noFill/>
          <a:ln w="9525">
            <a:noFill/>
            <a:miter lim="800000"/>
            <a:headEnd/>
            <a:tailEnd/>
          </a:ln>
        </p:spPr>
        <p:txBody>
          <a:bodyPr wrap="square">
            <a:spAutoFit/>
          </a:bodyPr>
          <a:lstStyle/>
          <a:p>
            <a:pPr fontAlgn="base">
              <a:spcBef>
                <a:spcPct val="0"/>
              </a:spcBef>
              <a:spcAft>
                <a:spcPct val="0"/>
              </a:spcAft>
            </a:pPr>
            <a:r>
              <a:rPr lang="en-US" sz="2800" dirty="0" smtClean="0">
                <a:solidFill>
                  <a:prstClr val="black"/>
                </a:solidFill>
                <a:latin typeface="Rockwell Extra Bold" pitchFamily="18" charset="0"/>
                <a:cs typeface="Arial" charset="0"/>
              </a:rPr>
              <a:t>Translation:  a very complicated process</a:t>
            </a:r>
          </a:p>
        </p:txBody>
      </p:sp>
      <p:pic>
        <p:nvPicPr>
          <p:cNvPr id="2053" name="Picture 5" descr="http://ars.els-cdn.com/content/image/1-s2.0-S187493991100215X-gr7.jpg"/>
          <p:cNvPicPr>
            <a:picLocks noChangeAspect="1" noChangeArrowheads="1"/>
          </p:cNvPicPr>
          <p:nvPr/>
        </p:nvPicPr>
        <p:blipFill>
          <a:blip r:embed="rId4" cstate="print"/>
          <a:srcRect/>
          <a:stretch>
            <a:fillRect/>
          </a:stretch>
        </p:blipFill>
        <p:spPr bwMode="auto">
          <a:xfrm>
            <a:off x="4343400" y="3203685"/>
            <a:ext cx="4533900" cy="2892315"/>
          </a:xfrm>
          <a:prstGeom prst="rect">
            <a:avLst/>
          </a:prstGeom>
          <a:noFill/>
        </p:spPr>
      </p:pic>
    </p:spTree>
    <p:extLst>
      <p:ext uri="{BB962C8B-B14F-4D97-AF65-F5344CB8AC3E}">
        <p14:creationId xmlns:p14="http://schemas.microsoft.com/office/powerpoint/2010/main" val="38919659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accent4">
            <a:lumMod val="40000"/>
            <a:lumOff val="60000"/>
          </a:schemeClr>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762000"/>
            <a:ext cx="8229600" cy="5364163"/>
          </a:xfrm>
        </p:spPr>
        <p:txBody>
          <a:bodyPr/>
          <a:lstStyle/>
          <a:p>
            <a:pPr marL="0" indent="0">
              <a:buNone/>
            </a:pPr>
            <a:r>
              <a:rPr lang="en-US" dirty="0" smtClean="0"/>
              <a:t>Why do we need to know anything more about translation than the genetic code?</a:t>
            </a:r>
            <a:endParaRPr lang="en-US" dirty="0"/>
          </a:p>
        </p:txBody>
      </p:sp>
    </p:spTree>
    <p:extLst>
      <p:ext uri="{BB962C8B-B14F-4D97-AF65-F5344CB8AC3E}">
        <p14:creationId xmlns:p14="http://schemas.microsoft.com/office/powerpoint/2010/main" val="392860624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19"/>
          <p:cNvSpPr txBox="1">
            <a:spLocks noChangeArrowheads="1"/>
          </p:cNvSpPr>
          <p:nvPr/>
        </p:nvSpPr>
        <p:spPr bwMode="auto">
          <a:xfrm>
            <a:off x="228600" y="304800"/>
            <a:ext cx="8915400" cy="523220"/>
          </a:xfrm>
          <a:prstGeom prst="rect">
            <a:avLst/>
          </a:prstGeom>
          <a:noFill/>
          <a:ln w="9525">
            <a:noFill/>
            <a:miter lim="800000"/>
            <a:headEnd/>
            <a:tailEnd/>
          </a:ln>
        </p:spPr>
        <p:txBody>
          <a:bodyPr wrap="square">
            <a:spAutoFit/>
          </a:bodyPr>
          <a:lstStyle/>
          <a:p>
            <a:pPr fontAlgn="base">
              <a:spcBef>
                <a:spcPct val="0"/>
              </a:spcBef>
              <a:spcAft>
                <a:spcPct val="0"/>
              </a:spcAft>
            </a:pPr>
            <a:r>
              <a:rPr lang="en-US" sz="2800" dirty="0" smtClean="0">
                <a:solidFill>
                  <a:prstClr val="black"/>
                </a:solidFill>
                <a:latin typeface="Rockwell Extra Bold" pitchFamily="18" charset="0"/>
                <a:cs typeface="Arial" charset="0"/>
              </a:rPr>
              <a:t>Transcription is complicated too</a:t>
            </a:r>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47799" y="1393508"/>
            <a:ext cx="5946903" cy="500729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89851305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4">
            <a:lumMod val="40000"/>
            <a:lumOff val="60000"/>
          </a:schemeClr>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762000"/>
            <a:ext cx="8229600" cy="5364163"/>
          </a:xfrm>
        </p:spPr>
        <p:txBody>
          <a:bodyPr/>
          <a:lstStyle/>
          <a:p>
            <a:pPr marL="0" indent="0">
              <a:buNone/>
            </a:pPr>
            <a:r>
              <a:rPr lang="en-US" dirty="0" smtClean="0"/>
              <a:t>Why do we need to know anything about transcription since all it does is make mRNA?</a:t>
            </a:r>
            <a:endParaRPr lang="en-US" dirty="0"/>
          </a:p>
        </p:txBody>
      </p:sp>
    </p:spTree>
    <p:extLst>
      <p:ext uri="{BB962C8B-B14F-4D97-AF65-F5344CB8AC3E}">
        <p14:creationId xmlns:p14="http://schemas.microsoft.com/office/powerpoint/2010/main" val="3490603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accent3">
            <a:lumMod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smtClean="0">
                <a:solidFill>
                  <a:prstClr val="white"/>
                </a:solidFill>
                <a:latin typeface="Rockwell Extra Bold" pitchFamily="18" charset="0"/>
                <a:ea typeface="ＭＳ Ｐゴシック" pitchFamily="34" charset="-128"/>
                <a:cs typeface="+mn-cs"/>
              </a:rPr>
              <a:t>Compartments in Prokaryotes</a:t>
            </a:r>
            <a:endParaRPr lang="en-US" dirty="0">
              <a:solidFill>
                <a:prstClr val="white"/>
              </a:solidFill>
              <a:latin typeface="Rockwell Extra Bold" pitchFamily="18" charset="0"/>
              <a:ea typeface="ＭＳ Ｐゴシック" pitchFamily="34" charset="-128"/>
              <a:cs typeface="+mn-cs"/>
            </a:endParaRPr>
          </a:p>
        </p:txBody>
      </p:sp>
    </p:spTree>
    <p:extLst>
      <p:ext uri="{BB962C8B-B14F-4D97-AF65-F5344CB8AC3E}">
        <p14:creationId xmlns:p14="http://schemas.microsoft.com/office/powerpoint/2010/main" val="392004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extBox 4"/>
          <p:cNvSpPr txBox="1">
            <a:spLocks noChangeArrowheads="1"/>
          </p:cNvSpPr>
          <p:nvPr/>
        </p:nvSpPr>
        <p:spPr bwMode="auto">
          <a:xfrm>
            <a:off x="304800" y="130175"/>
            <a:ext cx="8610600" cy="523875"/>
          </a:xfrm>
          <a:prstGeom prst="rect">
            <a:avLst/>
          </a:prstGeom>
          <a:noFill/>
          <a:ln w="9525">
            <a:noFill/>
            <a:miter lim="800000"/>
            <a:headEnd/>
            <a:tailEnd/>
          </a:ln>
        </p:spPr>
        <p:txBody>
          <a:bodyPr>
            <a:spAutoFit/>
          </a:bodyPr>
          <a:lstStyle/>
          <a:p>
            <a:pPr fontAlgn="base">
              <a:spcBef>
                <a:spcPct val="0"/>
              </a:spcBef>
              <a:spcAft>
                <a:spcPct val="0"/>
              </a:spcAft>
            </a:pPr>
            <a:r>
              <a:rPr lang="en-US" sz="2800" smtClean="0">
                <a:solidFill>
                  <a:prstClr val="black"/>
                </a:solidFill>
                <a:latin typeface="Rockwell Extra Bold" pitchFamily="18" charset="0"/>
                <a:cs typeface="Arial" charset="0"/>
              </a:rPr>
              <a:t>Localization in </a:t>
            </a:r>
            <a:r>
              <a:rPr lang="en-US" sz="2800" i="1" smtClean="0">
                <a:solidFill>
                  <a:prstClr val="black"/>
                </a:solidFill>
                <a:latin typeface="Rockwell Extra Bold" pitchFamily="18" charset="0"/>
                <a:cs typeface="Arial" charset="0"/>
              </a:rPr>
              <a:t>E. coli</a:t>
            </a:r>
          </a:p>
        </p:txBody>
      </p:sp>
      <p:pic>
        <p:nvPicPr>
          <p:cNvPr id="5123" name="Picture 3" descr="C:\Users\JCAnderson\Documents\Courses\SynBio Bootcamp\020509-Parts and Chassis\protein localization.png"/>
          <p:cNvPicPr>
            <a:picLocks noChangeAspect="1" noChangeArrowheads="1"/>
          </p:cNvPicPr>
          <p:nvPr/>
        </p:nvPicPr>
        <p:blipFill>
          <a:blip r:embed="rId3" cstate="print"/>
          <a:srcRect/>
          <a:stretch>
            <a:fillRect/>
          </a:stretch>
        </p:blipFill>
        <p:spPr bwMode="auto">
          <a:xfrm>
            <a:off x="2057400" y="1828800"/>
            <a:ext cx="3363913" cy="3640138"/>
          </a:xfrm>
          <a:prstGeom prst="rect">
            <a:avLst/>
          </a:prstGeom>
          <a:noFill/>
          <a:ln w="9525">
            <a:noFill/>
            <a:miter lim="800000"/>
            <a:headEnd/>
            <a:tailEnd/>
          </a:ln>
        </p:spPr>
      </p:pic>
      <p:sp>
        <p:nvSpPr>
          <p:cNvPr id="5124" name="TextBox 5"/>
          <p:cNvSpPr txBox="1">
            <a:spLocks noChangeArrowheads="1"/>
          </p:cNvSpPr>
          <p:nvPr/>
        </p:nvSpPr>
        <p:spPr bwMode="auto">
          <a:xfrm>
            <a:off x="5726113" y="2133600"/>
            <a:ext cx="2368550" cy="461963"/>
          </a:xfrm>
          <a:prstGeom prst="rect">
            <a:avLst/>
          </a:prstGeom>
          <a:noFill/>
          <a:ln w="9525">
            <a:noFill/>
            <a:miter lim="800000"/>
            <a:headEnd/>
            <a:tailEnd/>
          </a:ln>
        </p:spPr>
        <p:txBody>
          <a:bodyPr wrap="none">
            <a:spAutoFit/>
          </a:bodyPr>
          <a:lstStyle/>
          <a:p>
            <a:pPr fontAlgn="base">
              <a:spcBef>
                <a:spcPct val="0"/>
              </a:spcBef>
              <a:spcAft>
                <a:spcPct val="0"/>
              </a:spcAft>
            </a:pPr>
            <a:r>
              <a:rPr lang="en-US" sz="2400" smtClean="0">
                <a:solidFill>
                  <a:prstClr val="black"/>
                </a:solidFill>
                <a:cs typeface="Arial" charset="0"/>
              </a:rPr>
              <a:t>Outer Membrane</a:t>
            </a:r>
          </a:p>
        </p:txBody>
      </p:sp>
      <p:sp>
        <p:nvSpPr>
          <p:cNvPr id="5125" name="TextBox 6"/>
          <p:cNvSpPr txBox="1">
            <a:spLocks noChangeArrowheads="1"/>
          </p:cNvSpPr>
          <p:nvPr/>
        </p:nvSpPr>
        <p:spPr bwMode="auto">
          <a:xfrm>
            <a:off x="5726113" y="4267200"/>
            <a:ext cx="2305050" cy="461963"/>
          </a:xfrm>
          <a:prstGeom prst="rect">
            <a:avLst/>
          </a:prstGeom>
          <a:noFill/>
          <a:ln w="9525">
            <a:noFill/>
            <a:miter lim="800000"/>
            <a:headEnd/>
            <a:tailEnd/>
          </a:ln>
        </p:spPr>
        <p:txBody>
          <a:bodyPr wrap="none">
            <a:spAutoFit/>
          </a:bodyPr>
          <a:lstStyle/>
          <a:p>
            <a:pPr fontAlgn="base">
              <a:spcBef>
                <a:spcPct val="0"/>
              </a:spcBef>
              <a:spcAft>
                <a:spcPct val="0"/>
              </a:spcAft>
            </a:pPr>
            <a:r>
              <a:rPr lang="en-US" sz="2400" smtClean="0">
                <a:solidFill>
                  <a:prstClr val="black"/>
                </a:solidFill>
                <a:cs typeface="Arial" charset="0"/>
              </a:rPr>
              <a:t>Inner Membrane</a:t>
            </a:r>
          </a:p>
        </p:txBody>
      </p:sp>
      <p:sp>
        <p:nvSpPr>
          <p:cNvPr id="5126" name="TextBox 7"/>
          <p:cNvSpPr txBox="1">
            <a:spLocks noChangeArrowheads="1"/>
          </p:cNvSpPr>
          <p:nvPr/>
        </p:nvSpPr>
        <p:spPr bwMode="auto">
          <a:xfrm>
            <a:off x="5726113" y="3276600"/>
            <a:ext cx="1614487" cy="461963"/>
          </a:xfrm>
          <a:prstGeom prst="rect">
            <a:avLst/>
          </a:prstGeom>
          <a:noFill/>
          <a:ln w="9525">
            <a:noFill/>
            <a:miter lim="800000"/>
            <a:headEnd/>
            <a:tailEnd/>
          </a:ln>
        </p:spPr>
        <p:txBody>
          <a:bodyPr wrap="none">
            <a:spAutoFit/>
          </a:bodyPr>
          <a:lstStyle/>
          <a:p>
            <a:pPr fontAlgn="base">
              <a:spcBef>
                <a:spcPct val="0"/>
              </a:spcBef>
              <a:spcAft>
                <a:spcPct val="0"/>
              </a:spcAft>
            </a:pPr>
            <a:r>
              <a:rPr lang="en-US" sz="2400" smtClean="0">
                <a:solidFill>
                  <a:prstClr val="black"/>
                </a:solidFill>
                <a:cs typeface="Arial" charset="0"/>
              </a:rPr>
              <a:t>Periplasmic</a:t>
            </a:r>
          </a:p>
        </p:txBody>
      </p:sp>
      <p:sp>
        <p:nvSpPr>
          <p:cNvPr id="5127" name="TextBox 8"/>
          <p:cNvSpPr txBox="1">
            <a:spLocks noChangeArrowheads="1"/>
          </p:cNvSpPr>
          <p:nvPr/>
        </p:nvSpPr>
        <p:spPr bwMode="auto">
          <a:xfrm>
            <a:off x="5726113" y="1143000"/>
            <a:ext cx="1281112" cy="461963"/>
          </a:xfrm>
          <a:prstGeom prst="rect">
            <a:avLst/>
          </a:prstGeom>
          <a:noFill/>
          <a:ln w="9525">
            <a:noFill/>
            <a:miter lim="800000"/>
            <a:headEnd/>
            <a:tailEnd/>
          </a:ln>
        </p:spPr>
        <p:txBody>
          <a:bodyPr wrap="none">
            <a:spAutoFit/>
          </a:bodyPr>
          <a:lstStyle/>
          <a:p>
            <a:pPr fontAlgn="base">
              <a:spcBef>
                <a:spcPct val="0"/>
              </a:spcBef>
              <a:spcAft>
                <a:spcPct val="0"/>
              </a:spcAft>
            </a:pPr>
            <a:r>
              <a:rPr lang="en-US" sz="2400" smtClean="0">
                <a:solidFill>
                  <a:prstClr val="black"/>
                </a:solidFill>
                <a:cs typeface="Arial" charset="0"/>
              </a:rPr>
              <a:t>Secreted</a:t>
            </a:r>
          </a:p>
        </p:txBody>
      </p:sp>
      <p:sp>
        <p:nvSpPr>
          <p:cNvPr id="5128" name="TextBox 9"/>
          <p:cNvSpPr txBox="1">
            <a:spLocks noChangeArrowheads="1"/>
          </p:cNvSpPr>
          <p:nvPr/>
        </p:nvSpPr>
        <p:spPr bwMode="auto">
          <a:xfrm>
            <a:off x="5726113" y="5791200"/>
            <a:ext cx="1697037" cy="461963"/>
          </a:xfrm>
          <a:prstGeom prst="rect">
            <a:avLst/>
          </a:prstGeom>
          <a:noFill/>
          <a:ln w="9525">
            <a:noFill/>
            <a:miter lim="800000"/>
            <a:headEnd/>
            <a:tailEnd/>
          </a:ln>
        </p:spPr>
        <p:txBody>
          <a:bodyPr wrap="none">
            <a:spAutoFit/>
          </a:bodyPr>
          <a:lstStyle/>
          <a:p>
            <a:pPr fontAlgn="base">
              <a:spcBef>
                <a:spcPct val="0"/>
              </a:spcBef>
              <a:spcAft>
                <a:spcPct val="0"/>
              </a:spcAft>
            </a:pPr>
            <a:r>
              <a:rPr lang="en-US" sz="2400" smtClean="0">
                <a:solidFill>
                  <a:prstClr val="black"/>
                </a:solidFill>
                <a:cs typeface="Arial" charset="0"/>
              </a:rPr>
              <a:t>Cytoplasmic</a:t>
            </a:r>
          </a:p>
        </p:txBody>
      </p:sp>
      <p:pic>
        <p:nvPicPr>
          <p:cNvPr id="5129" name="Picture 4" descr="C:\Users\JCAnderson\Documents\Courses\SynBio Bootcamp\020509-Parts and Chassis\a protein 1.png"/>
          <p:cNvPicPr>
            <a:picLocks noChangeAspect="1" noChangeArrowheads="1"/>
          </p:cNvPicPr>
          <p:nvPr/>
        </p:nvPicPr>
        <p:blipFill>
          <a:blip r:embed="rId4" cstate="print"/>
          <a:srcRect/>
          <a:stretch>
            <a:fillRect/>
          </a:stretch>
        </p:blipFill>
        <p:spPr bwMode="auto">
          <a:xfrm>
            <a:off x="3440113" y="990600"/>
            <a:ext cx="685800" cy="622300"/>
          </a:xfrm>
          <a:prstGeom prst="rect">
            <a:avLst/>
          </a:prstGeom>
          <a:noFill/>
          <a:ln w="9525">
            <a:noFill/>
            <a:miter lim="800000"/>
            <a:headEnd/>
            <a:tailEnd/>
          </a:ln>
        </p:spPr>
      </p:pic>
      <p:pic>
        <p:nvPicPr>
          <p:cNvPr id="5130" name="Picture 5" descr="C:\Users\JCAnderson\Documents\Courses\SynBio Bootcamp\020509-Parts and Chassis\a protein 2.png"/>
          <p:cNvPicPr>
            <a:picLocks noChangeAspect="1" noChangeArrowheads="1"/>
          </p:cNvPicPr>
          <p:nvPr/>
        </p:nvPicPr>
        <p:blipFill>
          <a:blip r:embed="rId5" cstate="print"/>
          <a:srcRect/>
          <a:stretch>
            <a:fillRect/>
          </a:stretch>
        </p:blipFill>
        <p:spPr bwMode="auto">
          <a:xfrm>
            <a:off x="3211513" y="5565775"/>
            <a:ext cx="914400" cy="823913"/>
          </a:xfrm>
          <a:prstGeom prst="rect">
            <a:avLst/>
          </a:prstGeom>
          <a:noFill/>
          <a:ln w="9525">
            <a:noFill/>
            <a:miter lim="800000"/>
            <a:headEnd/>
            <a:tailEnd/>
          </a:ln>
        </p:spPr>
      </p:pic>
      <p:sp>
        <p:nvSpPr>
          <p:cNvPr id="5131" name="TextBox 9"/>
          <p:cNvSpPr txBox="1">
            <a:spLocks noChangeArrowheads="1"/>
          </p:cNvSpPr>
          <p:nvPr/>
        </p:nvSpPr>
        <p:spPr bwMode="auto">
          <a:xfrm>
            <a:off x="762000" y="5486400"/>
            <a:ext cx="1724025" cy="461963"/>
          </a:xfrm>
          <a:prstGeom prst="rect">
            <a:avLst/>
          </a:prstGeom>
          <a:noFill/>
          <a:ln w="9525">
            <a:noFill/>
            <a:miter lim="800000"/>
            <a:headEnd/>
            <a:tailEnd/>
          </a:ln>
        </p:spPr>
        <p:txBody>
          <a:bodyPr wrap="none">
            <a:spAutoFit/>
          </a:bodyPr>
          <a:lstStyle/>
          <a:p>
            <a:pPr fontAlgn="base">
              <a:spcBef>
                <a:spcPct val="0"/>
              </a:spcBef>
              <a:spcAft>
                <a:spcPct val="0"/>
              </a:spcAft>
            </a:pPr>
            <a:r>
              <a:rPr lang="en-US" sz="2400" smtClean="0">
                <a:solidFill>
                  <a:prstClr val="black"/>
                </a:solidFill>
                <a:cs typeface="Arial" charset="0"/>
              </a:rPr>
              <a:t>Degradation</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TextBox 4"/>
          <p:cNvSpPr txBox="1">
            <a:spLocks noChangeArrowheads="1"/>
          </p:cNvSpPr>
          <p:nvPr/>
        </p:nvSpPr>
        <p:spPr bwMode="auto">
          <a:xfrm>
            <a:off x="304800" y="130175"/>
            <a:ext cx="8610600" cy="523875"/>
          </a:xfrm>
          <a:prstGeom prst="rect">
            <a:avLst/>
          </a:prstGeom>
          <a:noFill/>
          <a:ln w="9525">
            <a:noFill/>
            <a:miter lim="800000"/>
            <a:headEnd/>
            <a:tailEnd/>
          </a:ln>
        </p:spPr>
        <p:txBody>
          <a:bodyPr>
            <a:spAutoFit/>
          </a:bodyPr>
          <a:lstStyle/>
          <a:p>
            <a:pPr fontAlgn="base">
              <a:spcBef>
                <a:spcPct val="0"/>
              </a:spcBef>
              <a:spcAft>
                <a:spcPct val="0"/>
              </a:spcAft>
            </a:pPr>
            <a:r>
              <a:rPr lang="en-US" sz="2800" smtClean="0">
                <a:solidFill>
                  <a:prstClr val="black"/>
                </a:solidFill>
                <a:latin typeface="Rockwell Extra Bold" pitchFamily="18" charset="0"/>
                <a:cs typeface="Arial" charset="0"/>
              </a:rPr>
              <a:t>Periplasm and Cytoplasm</a:t>
            </a:r>
          </a:p>
        </p:txBody>
      </p:sp>
      <p:sp>
        <p:nvSpPr>
          <p:cNvPr id="9" name="Rectangle 3"/>
          <p:cNvSpPr>
            <a:spLocks noChangeArrowheads="1"/>
          </p:cNvSpPr>
          <p:nvPr/>
        </p:nvSpPr>
        <p:spPr bwMode="auto">
          <a:xfrm>
            <a:off x="762000" y="914400"/>
            <a:ext cx="7543800" cy="5016758"/>
          </a:xfrm>
          <a:prstGeom prst="rect">
            <a:avLst/>
          </a:prstGeom>
          <a:noFill/>
          <a:ln w="9525">
            <a:noFill/>
            <a:miter lim="800000"/>
            <a:headEnd/>
            <a:tailEnd/>
          </a:ln>
        </p:spPr>
        <p:txBody>
          <a:bodyPr>
            <a:spAutoFit/>
          </a:bodyPr>
          <a:lstStyle/>
          <a:p>
            <a:pPr marL="457200" indent="-457200">
              <a:buFont typeface="Wingdings" pitchFamily="2" charset="2"/>
              <a:buChar char="§"/>
              <a:defRPr/>
            </a:pPr>
            <a:r>
              <a:rPr lang="en-US" sz="2000" dirty="0">
                <a:solidFill>
                  <a:prstClr val="black">
                    <a:lumMod val="85000"/>
                    <a:lumOff val="15000"/>
                  </a:prstClr>
                </a:solidFill>
                <a:cs typeface="Arial" charset="0"/>
              </a:rPr>
              <a:t>Protein translation occurs in the </a:t>
            </a:r>
            <a:r>
              <a:rPr lang="en-US" sz="2000" dirty="0" smtClean="0">
                <a:solidFill>
                  <a:prstClr val="black">
                    <a:lumMod val="85000"/>
                    <a:lumOff val="15000"/>
                  </a:prstClr>
                </a:solidFill>
                <a:cs typeface="Arial" charset="0"/>
              </a:rPr>
              <a:t>cytoplasm</a:t>
            </a:r>
            <a:endParaRPr lang="en-US" sz="2000" dirty="0">
              <a:solidFill>
                <a:prstClr val="black">
                  <a:lumMod val="85000"/>
                  <a:lumOff val="15000"/>
                </a:prstClr>
              </a:solidFill>
              <a:cs typeface="Arial" charset="0"/>
            </a:endParaRPr>
          </a:p>
          <a:p>
            <a:pPr marL="457200" indent="-457200">
              <a:buFont typeface="Wingdings" pitchFamily="2" charset="2"/>
              <a:buChar char="§"/>
              <a:defRPr/>
            </a:pPr>
            <a:endParaRPr lang="en-US" sz="2000" dirty="0" smtClean="0">
              <a:solidFill>
                <a:prstClr val="black">
                  <a:lumMod val="85000"/>
                  <a:lumOff val="15000"/>
                </a:prstClr>
              </a:solidFill>
              <a:cs typeface="Arial" charset="0"/>
            </a:endParaRPr>
          </a:p>
          <a:p>
            <a:pPr marL="457200" indent="-457200">
              <a:buFont typeface="Wingdings" pitchFamily="2" charset="2"/>
              <a:buChar char="§"/>
              <a:defRPr/>
            </a:pPr>
            <a:r>
              <a:rPr lang="en-US" sz="2000" dirty="0" smtClean="0">
                <a:solidFill>
                  <a:prstClr val="black">
                    <a:lumMod val="85000"/>
                    <a:lumOff val="15000"/>
                  </a:prstClr>
                </a:solidFill>
                <a:cs typeface="Arial" charset="0"/>
              </a:rPr>
              <a:t>Two </a:t>
            </a:r>
            <a:r>
              <a:rPr lang="en-US" sz="2000" dirty="0">
                <a:solidFill>
                  <a:prstClr val="black">
                    <a:lumMod val="85000"/>
                    <a:lumOff val="15000"/>
                  </a:prstClr>
                </a:solidFill>
                <a:cs typeface="Arial" charset="0"/>
              </a:rPr>
              <a:t>pathways exist for </a:t>
            </a:r>
            <a:r>
              <a:rPr lang="en-US" sz="2000" dirty="0" err="1">
                <a:solidFill>
                  <a:prstClr val="black">
                    <a:lumMod val="85000"/>
                    <a:lumOff val="15000"/>
                  </a:prstClr>
                </a:solidFill>
                <a:cs typeface="Arial" charset="0"/>
              </a:rPr>
              <a:t>perplasmic</a:t>
            </a:r>
            <a:r>
              <a:rPr lang="en-US" sz="2000" dirty="0">
                <a:solidFill>
                  <a:prstClr val="black">
                    <a:lumMod val="85000"/>
                    <a:lumOff val="15000"/>
                  </a:prstClr>
                </a:solidFill>
                <a:cs typeface="Arial" charset="0"/>
              </a:rPr>
              <a:t> localization:  Tat and </a:t>
            </a:r>
            <a:r>
              <a:rPr lang="en-US" sz="2000" dirty="0" smtClean="0">
                <a:solidFill>
                  <a:prstClr val="black">
                    <a:lumMod val="85000"/>
                    <a:lumOff val="15000"/>
                  </a:prstClr>
                </a:solidFill>
                <a:cs typeface="Arial" charset="0"/>
              </a:rPr>
              <a:t>Sec</a:t>
            </a:r>
          </a:p>
          <a:p>
            <a:pPr marL="457200" indent="-457200">
              <a:buFont typeface="Wingdings" pitchFamily="2" charset="2"/>
              <a:buChar char="§"/>
              <a:defRPr/>
            </a:pPr>
            <a:endParaRPr lang="en-US" sz="2000" dirty="0">
              <a:solidFill>
                <a:prstClr val="black">
                  <a:lumMod val="85000"/>
                  <a:lumOff val="15000"/>
                </a:prstClr>
              </a:solidFill>
              <a:cs typeface="Arial" charset="0"/>
            </a:endParaRPr>
          </a:p>
          <a:p>
            <a:pPr marL="457200" indent="-457200">
              <a:buFont typeface="Wingdings" pitchFamily="2" charset="2"/>
              <a:buChar char="§"/>
              <a:defRPr/>
            </a:pPr>
            <a:r>
              <a:rPr lang="en-US" sz="2000" dirty="0" smtClean="0">
                <a:solidFill>
                  <a:prstClr val="black">
                    <a:lumMod val="85000"/>
                    <a:lumOff val="15000"/>
                  </a:prstClr>
                </a:solidFill>
                <a:cs typeface="Arial" charset="0"/>
              </a:rPr>
              <a:t>Sec </a:t>
            </a:r>
            <a:r>
              <a:rPr lang="en-US" sz="2000" dirty="0">
                <a:solidFill>
                  <a:prstClr val="black">
                    <a:lumMod val="85000"/>
                    <a:lumOff val="15000"/>
                  </a:prstClr>
                </a:solidFill>
                <a:cs typeface="Arial" charset="0"/>
              </a:rPr>
              <a:t>secretion</a:t>
            </a:r>
          </a:p>
          <a:p>
            <a:pPr marL="914400" lvl="1" indent="-457200">
              <a:buFont typeface="Wingdings" pitchFamily="2" charset="2"/>
              <a:buChar char="§"/>
              <a:defRPr/>
            </a:pPr>
            <a:r>
              <a:rPr lang="en-US" sz="2000" dirty="0">
                <a:solidFill>
                  <a:prstClr val="black">
                    <a:lumMod val="85000"/>
                    <a:lumOff val="15000"/>
                  </a:prstClr>
                </a:solidFill>
                <a:cs typeface="Arial" charset="0"/>
              </a:rPr>
              <a:t>Signal (pre) sequence, “Signal Sequence”, “Leader Sequence”</a:t>
            </a:r>
          </a:p>
          <a:p>
            <a:pPr marL="914400" lvl="1" indent="-457200">
              <a:buFont typeface="Wingdings" pitchFamily="2" charset="2"/>
              <a:buChar char="§"/>
              <a:defRPr/>
            </a:pPr>
            <a:r>
              <a:rPr lang="en-US" sz="2000" dirty="0">
                <a:solidFill>
                  <a:prstClr val="black">
                    <a:lumMod val="85000"/>
                    <a:lumOff val="15000"/>
                  </a:prstClr>
                </a:solidFill>
                <a:cs typeface="Arial" charset="0"/>
              </a:rPr>
              <a:t>Pre-Pro indicates that the signal sequenced is cleaved after secretion</a:t>
            </a:r>
          </a:p>
          <a:p>
            <a:pPr marL="914400" lvl="1" indent="-457200">
              <a:buFont typeface="Wingdings" pitchFamily="2" charset="2"/>
              <a:buChar char="§"/>
              <a:defRPr/>
            </a:pPr>
            <a:r>
              <a:rPr lang="en-US" sz="2000" dirty="0">
                <a:solidFill>
                  <a:prstClr val="black">
                    <a:lumMod val="85000"/>
                    <a:lumOff val="15000"/>
                  </a:prstClr>
                </a:solidFill>
                <a:cs typeface="Arial" charset="0"/>
              </a:rPr>
              <a:t>18-30 </a:t>
            </a:r>
            <a:r>
              <a:rPr lang="en-US" sz="2000" dirty="0" err="1">
                <a:solidFill>
                  <a:prstClr val="black">
                    <a:lumMod val="85000"/>
                    <a:lumOff val="15000"/>
                  </a:prstClr>
                </a:solidFill>
                <a:cs typeface="Arial" charset="0"/>
              </a:rPr>
              <a:t>aa</a:t>
            </a:r>
            <a:r>
              <a:rPr lang="en-US" sz="2000" dirty="0">
                <a:solidFill>
                  <a:prstClr val="black">
                    <a:lumMod val="85000"/>
                    <a:lumOff val="15000"/>
                  </a:prstClr>
                </a:solidFill>
                <a:cs typeface="Arial" charset="0"/>
              </a:rPr>
              <a:t> long, one or more basic </a:t>
            </a:r>
            <a:r>
              <a:rPr lang="en-US" sz="2000" dirty="0" err="1">
                <a:solidFill>
                  <a:prstClr val="black">
                    <a:lumMod val="85000"/>
                    <a:lumOff val="15000"/>
                  </a:prstClr>
                </a:solidFill>
                <a:cs typeface="Arial" charset="0"/>
              </a:rPr>
              <a:t>aa</a:t>
            </a:r>
            <a:r>
              <a:rPr lang="en-US" sz="2000" dirty="0">
                <a:solidFill>
                  <a:prstClr val="black">
                    <a:lumMod val="85000"/>
                    <a:lumOff val="15000"/>
                  </a:prstClr>
                </a:solidFill>
                <a:cs typeface="Arial" charset="0"/>
              </a:rPr>
              <a:t> near N-term, central 7aa or more hydrophobic core</a:t>
            </a:r>
          </a:p>
          <a:p>
            <a:pPr marL="914400" lvl="1" indent="-457200">
              <a:buFont typeface="Wingdings" pitchFamily="2" charset="2"/>
              <a:buChar char="§"/>
              <a:defRPr/>
            </a:pPr>
            <a:r>
              <a:rPr lang="en-US" sz="2000" dirty="0">
                <a:solidFill>
                  <a:prstClr val="black">
                    <a:lumMod val="85000"/>
                    <a:lumOff val="15000"/>
                  </a:prstClr>
                </a:solidFill>
                <a:cs typeface="Arial" charset="0"/>
              </a:rPr>
              <a:t>protein is secreted unfolded, </a:t>
            </a:r>
            <a:r>
              <a:rPr lang="en-US" sz="2000" dirty="0" err="1">
                <a:solidFill>
                  <a:prstClr val="black">
                    <a:lumMod val="85000"/>
                    <a:lumOff val="15000"/>
                  </a:prstClr>
                </a:solidFill>
                <a:cs typeface="Arial" charset="0"/>
              </a:rPr>
              <a:t>cotranslationally</a:t>
            </a:r>
            <a:endParaRPr lang="en-US" sz="2000" dirty="0">
              <a:solidFill>
                <a:prstClr val="black">
                  <a:lumMod val="85000"/>
                  <a:lumOff val="15000"/>
                </a:prstClr>
              </a:solidFill>
              <a:cs typeface="Arial" charset="0"/>
            </a:endParaRPr>
          </a:p>
          <a:p>
            <a:pPr marL="914400" lvl="1" indent="-457200">
              <a:buFont typeface="Wingdings" pitchFamily="2" charset="2"/>
              <a:buChar char="§"/>
              <a:defRPr/>
            </a:pPr>
            <a:r>
              <a:rPr lang="en-US" sz="2000" dirty="0">
                <a:solidFill>
                  <a:prstClr val="black">
                    <a:lumMod val="85000"/>
                    <a:lumOff val="15000"/>
                  </a:prstClr>
                </a:solidFill>
                <a:cs typeface="Arial" charset="0"/>
              </a:rPr>
              <a:t>Popular signals include </a:t>
            </a:r>
            <a:r>
              <a:rPr lang="en-US" sz="2000" dirty="0" err="1">
                <a:solidFill>
                  <a:prstClr val="black">
                    <a:lumMod val="85000"/>
                    <a:lumOff val="15000"/>
                  </a:prstClr>
                </a:solidFill>
                <a:cs typeface="Arial" charset="0"/>
              </a:rPr>
              <a:t>pelB</a:t>
            </a:r>
            <a:r>
              <a:rPr lang="en-US" sz="2000" dirty="0">
                <a:solidFill>
                  <a:prstClr val="black">
                    <a:lumMod val="85000"/>
                    <a:lumOff val="15000"/>
                  </a:prstClr>
                </a:solidFill>
                <a:cs typeface="Arial" charset="0"/>
              </a:rPr>
              <a:t>, </a:t>
            </a:r>
            <a:r>
              <a:rPr lang="en-US" sz="2000" dirty="0" err="1" smtClean="0">
                <a:solidFill>
                  <a:prstClr val="black">
                    <a:lumMod val="85000"/>
                    <a:lumOff val="15000"/>
                  </a:prstClr>
                </a:solidFill>
                <a:cs typeface="Arial" charset="0"/>
              </a:rPr>
              <a:t>ompT</a:t>
            </a:r>
            <a:endParaRPr lang="en-US" sz="2000" dirty="0" smtClean="0">
              <a:solidFill>
                <a:prstClr val="black">
                  <a:lumMod val="85000"/>
                  <a:lumOff val="15000"/>
                </a:prstClr>
              </a:solidFill>
              <a:cs typeface="Arial" charset="0"/>
            </a:endParaRPr>
          </a:p>
          <a:p>
            <a:pPr marL="457200" indent="-457200">
              <a:buFont typeface="Wingdings" pitchFamily="2" charset="2"/>
              <a:buChar char="§"/>
              <a:defRPr/>
            </a:pPr>
            <a:r>
              <a:rPr lang="en-US" sz="2000" dirty="0" smtClean="0">
                <a:solidFill>
                  <a:prstClr val="black">
                    <a:lumMod val="85000"/>
                    <a:lumOff val="15000"/>
                  </a:prstClr>
                </a:solidFill>
                <a:cs typeface="Arial" charset="0"/>
              </a:rPr>
              <a:t>Tat secretion</a:t>
            </a:r>
          </a:p>
          <a:p>
            <a:pPr marL="914400" lvl="1" indent="-457200">
              <a:buFont typeface="Wingdings" pitchFamily="2" charset="2"/>
              <a:buChar char="§"/>
              <a:defRPr/>
            </a:pPr>
            <a:r>
              <a:rPr lang="en-US" sz="2000" dirty="0" smtClean="0">
                <a:solidFill>
                  <a:prstClr val="black">
                    <a:lumMod val="85000"/>
                    <a:lumOff val="15000"/>
                  </a:prstClr>
                </a:solidFill>
                <a:cs typeface="Arial" charset="0"/>
              </a:rPr>
              <a:t>Signal </a:t>
            </a:r>
            <a:r>
              <a:rPr lang="en-US" sz="2000" dirty="0">
                <a:solidFill>
                  <a:prstClr val="black">
                    <a:lumMod val="85000"/>
                    <a:lumOff val="15000"/>
                  </a:prstClr>
                </a:solidFill>
                <a:cs typeface="Arial" charset="0"/>
              </a:rPr>
              <a:t>Sequence:  ((S/T)RRXFLK)</a:t>
            </a:r>
          </a:p>
          <a:p>
            <a:pPr marL="914400" lvl="1" indent="-457200">
              <a:buFont typeface="Wingdings" pitchFamily="2" charset="2"/>
              <a:buChar char="§"/>
              <a:defRPr/>
            </a:pPr>
            <a:r>
              <a:rPr lang="en-US" sz="2000" dirty="0">
                <a:solidFill>
                  <a:prstClr val="black">
                    <a:lumMod val="85000"/>
                    <a:lumOff val="15000"/>
                  </a:prstClr>
                </a:solidFill>
                <a:cs typeface="Arial" charset="0"/>
              </a:rPr>
              <a:t>protein folds in cytoplasm, then transported</a:t>
            </a:r>
          </a:p>
          <a:p>
            <a:pPr marL="457200" indent="-457200">
              <a:buFont typeface="Wingdings" pitchFamily="2" charset="2"/>
              <a:buChar char="§"/>
              <a:defRPr/>
            </a:pPr>
            <a:endParaRPr lang="en-US" sz="2000" dirty="0">
              <a:solidFill>
                <a:prstClr val="black">
                  <a:lumMod val="85000"/>
                  <a:lumOff val="15000"/>
                </a:prstClr>
              </a:solidFill>
              <a:cs typeface="Arial" charset="0"/>
            </a:endParaRP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9">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9">
                                            <p:txEl>
                                              <p:pRg st="7" end="7"/>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9">
                                            <p:txEl>
                                              <p:pRg st="8" end="8"/>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9">
                                            <p:txEl>
                                              <p:pRg st="9" end="9"/>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9">
                                            <p:txEl>
                                              <p:pRg st="10" end="10"/>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9">
                                            <p:txEl>
                                              <p:pRg st="11" end="11"/>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9">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447800" y="2133600"/>
            <a:ext cx="6477000" cy="1524000"/>
          </a:xfrm>
          <a:prstGeom prst="rect">
            <a:avLst/>
          </a:prstGeom>
        </p:spPr>
        <p:txBody>
          <a:bodyPr wrap="square">
            <a:spAutoFit/>
          </a:bodyPr>
          <a:lstStyle/>
          <a:p>
            <a:r>
              <a:rPr lang="en-US" b="1" dirty="0" smtClean="0"/>
              <a:t>The GO Biological Process definition:</a:t>
            </a:r>
          </a:p>
          <a:p>
            <a:r>
              <a:rPr lang="en-US" dirty="0" smtClean="0"/>
              <a:t>“A biological process is a recognized series of events or molecular functi</a:t>
            </a:r>
            <a:r>
              <a:rPr lang="en-US" dirty="0"/>
              <a:t>ons. A process is a collection of molecular events with a defined beginning and end. Mut</a:t>
            </a:r>
            <a:r>
              <a:rPr lang="en-US" dirty="0" smtClean="0"/>
              <a:t>ant phenotypes often reflect disruptions in biological processes.”</a:t>
            </a:r>
            <a:endParaRPr lang="en-US" dirty="0"/>
          </a:p>
        </p:txBody>
      </p:sp>
      <p:sp>
        <p:nvSpPr>
          <p:cNvPr id="2" name="Rectangle 1"/>
          <p:cNvSpPr/>
          <p:nvPr/>
        </p:nvSpPr>
        <p:spPr>
          <a:xfrm>
            <a:off x="2603500" y="6312932"/>
            <a:ext cx="6248400" cy="369332"/>
          </a:xfrm>
          <a:prstGeom prst="rect">
            <a:avLst/>
          </a:prstGeom>
        </p:spPr>
        <p:txBody>
          <a:bodyPr wrap="square">
            <a:spAutoFit/>
          </a:bodyPr>
          <a:lstStyle/>
          <a:p>
            <a:r>
              <a:rPr lang="en-US" dirty="0">
                <a:hlinkClick r:id="rId3"/>
              </a:rPr>
              <a:t>http://www.geneontology.org/GO.process.guidelines.shtml</a:t>
            </a:r>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3"/>
          <p:cNvSpPr>
            <a:spLocks noChangeArrowheads="1"/>
          </p:cNvSpPr>
          <p:nvPr/>
        </p:nvSpPr>
        <p:spPr bwMode="auto">
          <a:xfrm>
            <a:off x="1524000" y="3886200"/>
            <a:ext cx="6781800" cy="2924175"/>
          </a:xfrm>
          <a:prstGeom prst="rect">
            <a:avLst/>
          </a:prstGeom>
          <a:noFill/>
          <a:ln w="9525">
            <a:noFill/>
            <a:miter lim="800000"/>
            <a:headEnd/>
            <a:tailEnd/>
          </a:ln>
        </p:spPr>
        <p:txBody>
          <a:bodyPr>
            <a:spAutoFit/>
          </a:bodyPr>
          <a:lstStyle/>
          <a:p>
            <a:pPr marL="457200" indent="-457200" fontAlgn="base">
              <a:spcBef>
                <a:spcPct val="0"/>
              </a:spcBef>
              <a:spcAft>
                <a:spcPct val="0"/>
              </a:spcAft>
            </a:pPr>
            <a:r>
              <a:rPr lang="en-US" sz="2400" dirty="0" smtClean="0">
                <a:solidFill>
                  <a:prstClr val="black"/>
                </a:solidFill>
                <a:cs typeface="Arial" charset="0"/>
              </a:rPr>
              <a:t>Beta Barrel-type proteins</a:t>
            </a:r>
          </a:p>
          <a:p>
            <a:pPr marL="457200" indent="-457200" fontAlgn="base">
              <a:spcBef>
                <a:spcPct val="0"/>
              </a:spcBef>
              <a:spcAft>
                <a:spcPct val="0"/>
              </a:spcAft>
              <a:buFont typeface="Wingdings" pitchFamily="2" charset="2"/>
              <a:buChar char="§"/>
            </a:pPr>
            <a:r>
              <a:rPr lang="en-US" sz="2000" dirty="0" err="1" smtClean="0">
                <a:solidFill>
                  <a:prstClr val="black"/>
                </a:solidFill>
                <a:cs typeface="Arial" charset="0"/>
              </a:rPr>
              <a:t>OmpA</a:t>
            </a:r>
            <a:r>
              <a:rPr lang="en-US" sz="2000" dirty="0" smtClean="0">
                <a:solidFill>
                  <a:prstClr val="black"/>
                </a:solidFill>
                <a:cs typeface="Arial" charset="0"/>
              </a:rPr>
              <a:t>, </a:t>
            </a:r>
            <a:r>
              <a:rPr lang="en-US" sz="2000" dirty="0" err="1" smtClean="0">
                <a:solidFill>
                  <a:prstClr val="black"/>
                </a:solidFill>
                <a:cs typeface="Arial" charset="0"/>
              </a:rPr>
              <a:t>OmpT</a:t>
            </a:r>
            <a:r>
              <a:rPr lang="en-US" sz="2000" dirty="0" smtClean="0">
                <a:solidFill>
                  <a:prstClr val="black"/>
                </a:solidFill>
                <a:cs typeface="Arial" charset="0"/>
              </a:rPr>
              <a:t>, </a:t>
            </a:r>
            <a:r>
              <a:rPr lang="en-US" sz="2000" dirty="0" err="1" smtClean="0">
                <a:solidFill>
                  <a:prstClr val="black"/>
                </a:solidFill>
                <a:cs typeface="Arial" charset="0"/>
              </a:rPr>
              <a:t>OmpG</a:t>
            </a:r>
            <a:r>
              <a:rPr lang="en-US" sz="2000" dirty="0" smtClean="0">
                <a:solidFill>
                  <a:prstClr val="black"/>
                </a:solidFill>
                <a:cs typeface="Arial" charset="0"/>
              </a:rPr>
              <a:t>, </a:t>
            </a:r>
            <a:r>
              <a:rPr lang="en-US" sz="2000" dirty="0" err="1" smtClean="0">
                <a:solidFill>
                  <a:prstClr val="black"/>
                </a:solidFill>
                <a:cs typeface="Arial" charset="0"/>
              </a:rPr>
              <a:t>LamB</a:t>
            </a:r>
            <a:endParaRPr lang="en-US" sz="2000" dirty="0" smtClean="0">
              <a:solidFill>
                <a:prstClr val="black"/>
              </a:solidFill>
              <a:cs typeface="Arial" charset="0"/>
            </a:endParaRPr>
          </a:p>
          <a:p>
            <a:pPr marL="457200" indent="-457200" fontAlgn="base">
              <a:spcBef>
                <a:spcPct val="0"/>
              </a:spcBef>
              <a:spcAft>
                <a:spcPct val="0"/>
              </a:spcAft>
              <a:buFont typeface="Wingdings" pitchFamily="2" charset="2"/>
              <a:buChar char="§"/>
            </a:pPr>
            <a:r>
              <a:rPr lang="en-US" sz="2000" dirty="0" smtClean="0">
                <a:solidFill>
                  <a:prstClr val="black"/>
                </a:solidFill>
                <a:cs typeface="Arial" charset="0"/>
              </a:rPr>
              <a:t>Start with Sec secretion to </a:t>
            </a:r>
            <a:r>
              <a:rPr lang="en-US" sz="2000" dirty="0" err="1" smtClean="0">
                <a:solidFill>
                  <a:prstClr val="black"/>
                </a:solidFill>
                <a:cs typeface="Arial" charset="0"/>
              </a:rPr>
              <a:t>periplasm</a:t>
            </a:r>
            <a:endParaRPr lang="en-US" sz="2000" dirty="0" smtClean="0">
              <a:solidFill>
                <a:prstClr val="black"/>
              </a:solidFill>
              <a:cs typeface="Arial" charset="0"/>
            </a:endParaRPr>
          </a:p>
          <a:p>
            <a:pPr marL="457200" indent="-457200" fontAlgn="base">
              <a:spcBef>
                <a:spcPct val="0"/>
              </a:spcBef>
              <a:spcAft>
                <a:spcPct val="0"/>
              </a:spcAft>
              <a:buFont typeface="Wingdings" pitchFamily="2" charset="2"/>
              <a:buChar char="§"/>
            </a:pPr>
            <a:r>
              <a:rPr lang="en-US" sz="2000" dirty="0" smtClean="0">
                <a:solidFill>
                  <a:prstClr val="black"/>
                </a:solidFill>
                <a:cs typeface="Arial" charset="0"/>
              </a:rPr>
              <a:t>Spontaneously insert into outer membrane</a:t>
            </a:r>
          </a:p>
          <a:p>
            <a:pPr marL="457200" indent="-457200" fontAlgn="base">
              <a:spcBef>
                <a:spcPct val="0"/>
              </a:spcBef>
              <a:spcAft>
                <a:spcPct val="0"/>
              </a:spcAft>
              <a:buFont typeface="Wingdings" pitchFamily="2" charset="2"/>
              <a:buChar char="§"/>
            </a:pPr>
            <a:r>
              <a:rPr lang="en-US" sz="2000" dirty="0" smtClean="0">
                <a:solidFill>
                  <a:prstClr val="black"/>
                </a:solidFill>
                <a:cs typeface="Arial" charset="0"/>
              </a:rPr>
              <a:t>Popular surface targeting systems:  </a:t>
            </a:r>
            <a:r>
              <a:rPr lang="en-US" sz="2000" dirty="0" err="1" smtClean="0">
                <a:solidFill>
                  <a:prstClr val="black"/>
                </a:solidFill>
                <a:cs typeface="Arial" charset="0"/>
              </a:rPr>
              <a:t>ompA</a:t>
            </a:r>
            <a:r>
              <a:rPr lang="en-US" sz="2000" dirty="0" smtClean="0">
                <a:solidFill>
                  <a:prstClr val="black"/>
                </a:solidFill>
                <a:cs typeface="Arial" charset="0"/>
              </a:rPr>
              <a:t>, ice nucleation protein</a:t>
            </a:r>
          </a:p>
          <a:p>
            <a:pPr marL="457200" indent="-457200" fontAlgn="base">
              <a:spcBef>
                <a:spcPct val="0"/>
              </a:spcBef>
              <a:spcAft>
                <a:spcPct val="0"/>
              </a:spcAft>
              <a:buFont typeface="Wingdings" pitchFamily="2" charset="2"/>
              <a:buChar char="§"/>
            </a:pPr>
            <a:endParaRPr lang="en-US" sz="2000" dirty="0" smtClean="0">
              <a:solidFill>
                <a:prstClr val="black"/>
              </a:solidFill>
              <a:cs typeface="Arial" charset="0"/>
            </a:endParaRPr>
          </a:p>
          <a:p>
            <a:pPr marL="457200" indent="-457200" fontAlgn="base">
              <a:spcBef>
                <a:spcPct val="0"/>
              </a:spcBef>
              <a:spcAft>
                <a:spcPct val="0"/>
              </a:spcAft>
            </a:pPr>
            <a:r>
              <a:rPr lang="en-US" sz="2000" dirty="0" smtClean="0">
                <a:solidFill>
                  <a:prstClr val="black"/>
                </a:solidFill>
                <a:cs typeface="Arial" charset="0"/>
              </a:rPr>
              <a:t>For a long list </a:t>
            </a:r>
            <a:r>
              <a:rPr lang="en-US" sz="2000" dirty="0" err="1" smtClean="0">
                <a:solidFill>
                  <a:prstClr val="black"/>
                </a:solidFill>
                <a:cs typeface="Arial" charset="0"/>
              </a:rPr>
              <a:t>classifiying</a:t>
            </a:r>
            <a:r>
              <a:rPr lang="en-US" sz="2000" dirty="0" smtClean="0">
                <a:solidFill>
                  <a:prstClr val="black"/>
                </a:solidFill>
                <a:cs typeface="Arial" charset="0"/>
              </a:rPr>
              <a:t> cell-surface proteins:</a:t>
            </a:r>
          </a:p>
          <a:p>
            <a:pPr marL="457200" indent="-457200" fontAlgn="base">
              <a:spcBef>
                <a:spcPct val="0"/>
              </a:spcBef>
              <a:spcAft>
                <a:spcPct val="0"/>
              </a:spcAft>
            </a:pPr>
            <a:r>
              <a:rPr lang="en-US" sz="2000" dirty="0" smtClean="0">
                <a:solidFill>
                  <a:prstClr val="black"/>
                </a:solidFill>
                <a:cs typeface="Arial" charset="0"/>
              </a:rPr>
              <a:t>http://www.tcdb.org/tcdb/index.php?tc=1.B.12.9.1</a:t>
            </a:r>
          </a:p>
        </p:txBody>
      </p:sp>
      <p:sp>
        <p:nvSpPr>
          <p:cNvPr id="7171" name="TextBox 4"/>
          <p:cNvSpPr txBox="1">
            <a:spLocks noChangeArrowheads="1"/>
          </p:cNvSpPr>
          <p:nvPr/>
        </p:nvSpPr>
        <p:spPr bwMode="auto">
          <a:xfrm>
            <a:off x="304800" y="130175"/>
            <a:ext cx="8610600" cy="523875"/>
          </a:xfrm>
          <a:prstGeom prst="rect">
            <a:avLst/>
          </a:prstGeom>
          <a:noFill/>
          <a:ln w="9525">
            <a:noFill/>
            <a:miter lim="800000"/>
            <a:headEnd/>
            <a:tailEnd/>
          </a:ln>
        </p:spPr>
        <p:txBody>
          <a:bodyPr>
            <a:spAutoFit/>
          </a:bodyPr>
          <a:lstStyle/>
          <a:p>
            <a:pPr fontAlgn="base">
              <a:spcBef>
                <a:spcPct val="0"/>
              </a:spcBef>
              <a:spcAft>
                <a:spcPct val="0"/>
              </a:spcAft>
            </a:pPr>
            <a:r>
              <a:rPr lang="en-US" sz="2800" smtClean="0">
                <a:solidFill>
                  <a:prstClr val="black"/>
                </a:solidFill>
                <a:latin typeface="Rockwell Extra Bold" pitchFamily="18" charset="0"/>
                <a:cs typeface="Arial" charset="0"/>
              </a:rPr>
              <a:t>Outer Membrane Localization</a:t>
            </a:r>
          </a:p>
        </p:txBody>
      </p:sp>
      <p:pic>
        <p:nvPicPr>
          <p:cNvPr id="7172" name="Picture 4"/>
          <p:cNvPicPr>
            <a:picLocks noChangeAspect="1" noChangeArrowheads="1"/>
          </p:cNvPicPr>
          <p:nvPr/>
        </p:nvPicPr>
        <p:blipFill>
          <a:blip r:embed="rId3" cstate="print"/>
          <a:srcRect/>
          <a:stretch>
            <a:fillRect/>
          </a:stretch>
        </p:blipFill>
        <p:spPr bwMode="auto">
          <a:xfrm>
            <a:off x="4038600" y="555625"/>
            <a:ext cx="4772025" cy="3330575"/>
          </a:xfrm>
          <a:prstGeom prst="rect">
            <a:avLst/>
          </a:prstGeom>
          <a:noFill/>
          <a:ln w="9525">
            <a:noFill/>
            <a:miter lim="800000"/>
            <a:headEnd/>
            <a:tailEnd/>
          </a:ln>
        </p:spPr>
      </p:pic>
      <p:pic>
        <p:nvPicPr>
          <p:cNvPr id="7173" name="Picture 5"/>
          <p:cNvPicPr>
            <a:picLocks noChangeAspect="1" noChangeArrowheads="1"/>
          </p:cNvPicPr>
          <p:nvPr/>
        </p:nvPicPr>
        <p:blipFill>
          <a:blip r:embed="rId4" cstate="print"/>
          <a:srcRect/>
          <a:stretch>
            <a:fillRect/>
          </a:stretch>
        </p:blipFill>
        <p:spPr bwMode="auto">
          <a:xfrm>
            <a:off x="838200" y="762000"/>
            <a:ext cx="2438400" cy="2990850"/>
          </a:xfrm>
          <a:prstGeom prst="rect">
            <a:avLst/>
          </a:prstGeom>
          <a:noFill/>
          <a:ln w="9525">
            <a:noFill/>
            <a:miter lim="800000"/>
            <a:headEnd/>
            <a:tailEnd/>
          </a:ln>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extBox 4"/>
          <p:cNvSpPr txBox="1">
            <a:spLocks noChangeArrowheads="1"/>
          </p:cNvSpPr>
          <p:nvPr/>
        </p:nvSpPr>
        <p:spPr bwMode="auto">
          <a:xfrm>
            <a:off x="304800" y="130175"/>
            <a:ext cx="8610600" cy="523220"/>
          </a:xfrm>
          <a:prstGeom prst="rect">
            <a:avLst/>
          </a:prstGeom>
          <a:noFill/>
          <a:ln w="9525">
            <a:noFill/>
            <a:miter lim="800000"/>
            <a:headEnd/>
            <a:tailEnd/>
          </a:ln>
        </p:spPr>
        <p:txBody>
          <a:bodyPr>
            <a:spAutoFit/>
          </a:bodyPr>
          <a:lstStyle/>
          <a:p>
            <a:pPr fontAlgn="base">
              <a:spcBef>
                <a:spcPct val="0"/>
              </a:spcBef>
              <a:spcAft>
                <a:spcPct val="0"/>
              </a:spcAft>
            </a:pPr>
            <a:r>
              <a:rPr lang="en-US" sz="2800" dirty="0" smtClean="0">
                <a:solidFill>
                  <a:prstClr val="black"/>
                </a:solidFill>
                <a:latin typeface="Rockwell Extra Bold" pitchFamily="18" charset="0"/>
                <a:cs typeface="Arial" charset="0"/>
              </a:rPr>
              <a:t>In gram positive bacteria </a:t>
            </a:r>
            <a:r>
              <a:rPr lang="en-US" dirty="0" smtClean="0">
                <a:solidFill>
                  <a:prstClr val="black"/>
                </a:solidFill>
                <a:latin typeface="Rockwell Extra Bold" pitchFamily="18" charset="0"/>
                <a:cs typeface="Arial" charset="0"/>
              </a:rPr>
              <a:t>(like </a:t>
            </a:r>
            <a:r>
              <a:rPr lang="en-US" i="1" dirty="0" smtClean="0">
                <a:solidFill>
                  <a:prstClr val="black"/>
                </a:solidFill>
                <a:latin typeface="Rockwell Extra Bold" pitchFamily="18" charset="0"/>
                <a:cs typeface="Arial" charset="0"/>
              </a:rPr>
              <a:t>B. </a:t>
            </a:r>
            <a:r>
              <a:rPr lang="en-US" i="1" dirty="0" err="1" smtClean="0">
                <a:solidFill>
                  <a:prstClr val="black"/>
                </a:solidFill>
                <a:latin typeface="Rockwell Extra Bold" pitchFamily="18" charset="0"/>
                <a:cs typeface="Arial" charset="0"/>
              </a:rPr>
              <a:t>subtilis</a:t>
            </a:r>
            <a:r>
              <a:rPr lang="en-US" dirty="0" smtClean="0">
                <a:solidFill>
                  <a:prstClr val="black"/>
                </a:solidFill>
                <a:latin typeface="Rockwell Extra Bold" pitchFamily="18" charset="0"/>
                <a:cs typeface="Arial" charset="0"/>
              </a:rPr>
              <a:t>)</a:t>
            </a:r>
          </a:p>
        </p:txBody>
      </p:sp>
      <p:sp>
        <p:nvSpPr>
          <p:cNvPr id="5" name="Rectangle 3"/>
          <p:cNvSpPr>
            <a:spLocks noChangeArrowheads="1"/>
          </p:cNvSpPr>
          <p:nvPr/>
        </p:nvSpPr>
        <p:spPr bwMode="auto">
          <a:xfrm>
            <a:off x="990600" y="5562600"/>
            <a:ext cx="6858000" cy="707886"/>
          </a:xfrm>
          <a:prstGeom prst="rect">
            <a:avLst/>
          </a:prstGeom>
          <a:noFill/>
          <a:ln w="9525">
            <a:noFill/>
            <a:miter lim="800000"/>
            <a:headEnd/>
            <a:tailEnd/>
          </a:ln>
        </p:spPr>
        <p:txBody>
          <a:bodyPr wrap="square">
            <a:spAutoFit/>
          </a:bodyPr>
          <a:lstStyle/>
          <a:p>
            <a:pPr marL="457200" indent="-457200" fontAlgn="base">
              <a:spcBef>
                <a:spcPct val="0"/>
              </a:spcBef>
              <a:spcAft>
                <a:spcPct val="0"/>
              </a:spcAft>
              <a:buFont typeface="Wingdings" pitchFamily="2" charset="2"/>
              <a:buChar char="§"/>
            </a:pPr>
            <a:r>
              <a:rPr lang="en-US" sz="2000" dirty="0" smtClean="0">
                <a:solidFill>
                  <a:prstClr val="black"/>
                </a:solidFill>
                <a:cs typeface="Arial" charset="0"/>
              </a:rPr>
              <a:t>No second membrane present; but similar sec process</a:t>
            </a:r>
          </a:p>
          <a:p>
            <a:pPr marL="457200" indent="-457200" fontAlgn="base">
              <a:spcBef>
                <a:spcPct val="0"/>
              </a:spcBef>
              <a:spcAft>
                <a:spcPct val="0"/>
              </a:spcAft>
              <a:buFont typeface="Wingdings" pitchFamily="2" charset="2"/>
              <a:buChar char="§"/>
            </a:pPr>
            <a:r>
              <a:rPr lang="en-US" sz="2000" dirty="0" err="1" smtClean="0">
                <a:solidFill>
                  <a:prstClr val="black"/>
                </a:solidFill>
                <a:cs typeface="Arial" charset="0"/>
              </a:rPr>
              <a:t>Prepro</a:t>
            </a:r>
            <a:r>
              <a:rPr lang="en-US" sz="2000" dirty="0" smtClean="0">
                <a:solidFill>
                  <a:prstClr val="black"/>
                </a:solidFill>
                <a:cs typeface="Arial" charset="0"/>
              </a:rPr>
              <a:t> targeting results in extracellular secretion</a:t>
            </a:r>
          </a:p>
        </p:txBody>
      </p:sp>
      <p:pic>
        <p:nvPicPr>
          <p:cNvPr id="44034" name="Picture 2"/>
          <p:cNvPicPr>
            <a:picLocks noChangeAspect="1" noChangeArrowheads="1"/>
          </p:cNvPicPr>
          <p:nvPr/>
        </p:nvPicPr>
        <p:blipFill>
          <a:blip r:embed="rId3" cstate="print"/>
          <a:srcRect/>
          <a:stretch>
            <a:fillRect/>
          </a:stretch>
        </p:blipFill>
        <p:spPr bwMode="auto">
          <a:xfrm>
            <a:off x="2514600" y="1676400"/>
            <a:ext cx="3381375" cy="3095625"/>
          </a:xfrm>
          <a:prstGeom prst="rect">
            <a:avLst/>
          </a:prstGeom>
          <a:noFill/>
          <a:ln w="9525">
            <a:noFill/>
            <a:miter lim="800000"/>
            <a:headEnd/>
            <a:tailEnd/>
          </a:ln>
        </p:spPr>
      </p:pic>
      <p:sp>
        <p:nvSpPr>
          <p:cNvPr id="7" name="TextBox 6"/>
          <p:cNvSpPr txBox="1">
            <a:spLocks noChangeArrowheads="1"/>
          </p:cNvSpPr>
          <p:nvPr/>
        </p:nvSpPr>
        <p:spPr bwMode="auto">
          <a:xfrm>
            <a:off x="6172200" y="2590800"/>
            <a:ext cx="2305050" cy="461963"/>
          </a:xfrm>
          <a:prstGeom prst="rect">
            <a:avLst/>
          </a:prstGeom>
          <a:noFill/>
          <a:ln w="9525">
            <a:noFill/>
            <a:miter lim="800000"/>
            <a:headEnd/>
            <a:tailEnd/>
          </a:ln>
        </p:spPr>
        <p:txBody>
          <a:bodyPr wrap="none">
            <a:spAutoFit/>
          </a:bodyPr>
          <a:lstStyle/>
          <a:p>
            <a:pPr fontAlgn="base">
              <a:spcBef>
                <a:spcPct val="0"/>
              </a:spcBef>
              <a:spcAft>
                <a:spcPct val="0"/>
              </a:spcAft>
            </a:pPr>
            <a:r>
              <a:rPr lang="en-US" sz="2400" smtClean="0">
                <a:solidFill>
                  <a:prstClr val="black"/>
                </a:solidFill>
                <a:cs typeface="Arial" charset="0"/>
              </a:rPr>
              <a:t>Inner Membrane</a:t>
            </a:r>
          </a:p>
        </p:txBody>
      </p:sp>
      <p:sp>
        <p:nvSpPr>
          <p:cNvPr id="8" name="TextBox 7"/>
          <p:cNvSpPr txBox="1">
            <a:spLocks noChangeArrowheads="1"/>
          </p:cNvSpPr>
          <p:nvPr/>
        </p:nvSpPr>
        <p:spPr bwMode="auto">
          <a:xfrm>
            <a:off x="6172200" y="1600200"/>
            <a:ext cx="1732590" cy="461665"/>
          </a:xfrm>
          <a:prstGeom prst="rect">
            <a:avLst/>
          </a:prstGeom>
          <a:noFill/>
          <a:ln w="9525">
            <a:noFill/>
            <a:miter lim="800000"/>
            <a:headEnd/>
            <a:tailEnd/>
          </a:ln>
        </p:spPr>
        <p:txBody>
          <a:bodyPr wrap="none">
            <a:spAutoFit/>
          </a:bodyPr>
          <a:lstStyle/>
          <a:p>
            <a:pPr fontAlgn="base">
              <a:spcBef>
                <a:spcPct val="0"/>
              </a:spcBef>
              <a:spcAft>
                <a:spcPct val="0"/>
              </a:spcAft>
            </a:pPr>
            <a:r>
              <a:rPr lang="en-US" sz="2400" dirty="0" smtClean="0">
                <a:solidFill>
                  <a:prstClr val="black"/>
                </a:solidFill>
                <a:cs typeface="Arial" charset="0"/>
              </a:rPr>
              <a:t>Extracellular</a:t>
            </a:r>
          </a:p>
        </p:txBody>
      </p:sp>
      <p:sp>
        <p:nvSpPr>
          <p:cNvPr id="9" name="TextBox 9"/>
          <p:cNvSpPr txBox="1">
            <a:spLocks noChangeArrowheads="1"/>
          </p:cNvSpPr>
          <p:nvPr/>
        </p:nvSpPr>
        <p:spPr bwMode="auto">
          <a:xfrm>
            <a:off x="6172200" y="4114800"/>
            <a:ext cx="1697037" cy="461963"/>
          </a:xfrm>
          <a:prstGeom prst="rect">
            <a:avLst/>
          </a:prstGeom>
          <a:noFill/>
          <a:ln w="9525">
            <a:noFill/>
            <a:miter lim="800000"/>
            <a:headEnd/>
            <a:tailEnd/>
          </a:ln>
        </p:spPr>
        <p:txBody>
          <a:bodyPr wrap="none">
            <a:spAutoFit/>
          </a:bodyPr>
          <a:lstStyle/>
          <a:p>
            <a:pPr fontAlgn="base">
              <a:spcBef>
                <a:spcPct val="0"/>
              </a:spcBef>
              <a:spcAft>
                <a:spcPct val="0"/>
              </a:spcAft>
            </a:pPr>
            <a:r>
              <a:rPr lang="en-US" sz="2400" smtClean="0">
                <a:solidFill>
                  <a:prstClr val="black"/>
                </a:solidFill>
                <a:cs typeface="Arial" charset="0"/>
              </a:rPr>
              <a:t>Cytoplasmic</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extBox 4"/>
          <p:cNvSpPr txBox="1">
            <a:spLocks noChangeArrowheads="1"/>
          </p:cNvSpPr>
          <p:nvPr/>
        </p:nvSpPr>
        <p:spPr bwMode="auto">
          <a:xfrm>
            <a:off x="304800" y="130175"/>
            <a:ext cx="8610600" cy="523875"/>
          </a:xfrm>
          <a:prstGeom prst="rect">
            <a:avLst/>
          </a:prstGeom>
          <a:noFill/>
          <a:ln w="9525">
            <a:noFill/>
            <a:miter lim="800000"/>
            <a:headEnd/>
            <a:tailEnd/>
          </a:ln>
        </p:spPr>
        <p:txBody>
          <a:bodyPr>
            <a:spAutoFit/>
          </a:bodyPr>
          <a:lstStyle/>
          <a:p>
            <a:pPr fontAlgn="base">
              <a:spcBef>
                <a:spcPct val="0"/>
              </a:spcBef>
              <a:spcAft>
                <a:spcPct val="0"/>
              </a:spcAft>
            </a:pPr>
            <a:r>
              <a:rPr lang="en-US" sz="2800" smtClean="0">
                <a:solidFill>
                  <a:prstClr val="black"/>
                </a:solidFill>
                <a:latin typeface="Rockwell Extra Bold" pitchFamily="18" charset="0"/>
                <a:cs typeface="Arial" charset="0"/>
              </a:rPr>
              <a:t>Modes of secretion in enterobacteria</a:t>
            </a:r>
            <a:endParaRPr lang="en-US" sz="2800" i="1" smtClean="0">
              <a:solidFill>
                <a:prstClr val="black"/>
              </a:solidFill>
              <a:latin typeface="Rockwell Extra Bold" pitchFamily="18" charset="0"/>
              <a:cs typeface="Arial" charset="0"/>
            </a:endParaRPr>
          </a:p>
        </p:txBody>
      </p:sp>
      <p:pic>
        <p:nvPicPr>
          <p:cNvPr id="10243" name="Picture 3"/>
          <p:cNvPicPr>
            <a:picLocks noChangeAspect="1" noChangeArrowheads="1"/>
          </p:cNvPicPr>
          <p:nvPr/>
        </p:nvPicPr>
        <p:blipFill>
          <a:blip r:embed="rId3" cstate="print"/>
          <a:srcRect/>
          <a:stretch>
            <a:fillRect/>
          </a:stretch>
        </p:blipFill>
        <p:spPr bwMode="auto">
          <a:xfrm>
            <a:off x="457200" y="685800"/>
            <a:ext cx="8139113" cy="4876800"/>
          </a:xfrm>
          <a:prstGeom prst="rect">
            <a:avLst/>
          </a:prstGeom>
          <a:noFill/>
          <a:ln w="9525">
            <a:noFill/>
            <a:miter lim="800000"/>
            <a:headEnd/>
            <a:tailEnd/>
          </a:ln>
        </p:spPr>
      </p:pic>
      <p:sp>
        <p:nvSpPr>
          <p:cNvPr id="8196" name="Rectangle 3"/>
          <p:cNvSpPr>
            <a:spLocks noChangeArrowheads="1"/>
          </p:cNvSpPr>
          <p:nvPr/>
        </p:nvSpPr>
        <p:spPr bwMode="auto">
          <a:xfrm>
            <a:off x="685800" y="6172200"/>
            <a:ext cx="1916113" cy="369888"/>
          </a:xfrm>
          <a:prstGeom prst="rect">
            <a:avLst/>
          </a:prstGeom>
          <a:noFill/>
          <a:ln w="9525">
            <a:noFill/>
            <a:miter lim="800000"/>
            <a:headEnd/>
            <a:tailEnd/>
          </a:ln>
        </p:spPr>
        <p:txBody>
          <a:bodyPr wrap="none">
            <a:spAutoFit/>
          </a:bodyPr>
          <a:lstStyle/>
          <a:p>
            <a:pPr fontAlgn="base">
              <a:spcBef>
                <a:spcPct val="0"/>
              </a:spcBef>
              <a:spcAft>
                <a:spcPct val="0"/>
              </a:spcAft>
            </a:pPr>
            <a:r>
              <a:rPr lang="en-US" smtClean="0">
                <a:solidFill>
                  <a:prstClr val="black"/>
                </a:solidFill>
                <a:latin typeface="Arial" charset="0"/>
                <a:cs typeface="Arial" charset="0"/>
              </a:rPr>
              <a:t>PMID 19756009 </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TextBox 4"/>
          <p:cNvSpPr txBox="1">
            <a:spLocks noChangeArrowheads="1"/>
          </p:cNvSpPr>
          <p:nvPr/>
        </p:nvSpPr>
        <p:spPr bwMode="auto">
          <a:xfrm>
            <a:off x="304800" y="130175"/>
            <a:ext cx="8610600" cy="523875"/>
          </a:xfrm>
          <a:prstGeom prst="rect">
            <a:avLst/>
          </a:prstGeom>
          <a:noFill/>
          <a:ln w="9525">
            <a:noFill/>
            <a:miter lim="800000"/>
            <a:headEnd/>
            <a:tailEnd/>
          </a:ln>
        </p:spPr>
        <p:txBody>
          <a:bodyPr>
            <a:spAutoFit/>
          </a:bodyPr>
          <a:lstStyle/>
          <a:p>
            <a:pPr fontAlgn="base">
              <a:spcBef>
                <a:spcPct val="0"/>
              </a:spcBef>
              <a:spcAft>
                <a:spcPct val="0"/>
              </a:spcAft>
            </a:pPr>
            <a:r>
              <a:rPr lang="en-US" sz="2800" smtClean="0">
                <a:solidFill>
                  <a:prstClr val="black"/>
                </a:solidFill>
                <a:latin typeface="Rockwell Extra Bold" pitchFamily="18" charset="0"/>
                <a:cs typeface="Arial" charset="0"/>
              </a:rPr>
              <a:t>Type I secretion</a:t>
            </a:r>
            <a:endParaRPr lang="en-US" sz="2800" i="1" smtClean="0">
              <a:solidFill>
                <a:prstClr val="black"/>
              </a:solidFill>
              <a:latin typeface="Rockwell Extra Bold" pitchFamily="18" charset="0"/>
              <a:cs typeface="Arial" charset="0"/>
            </a:endParaRPr>
          </a:p>
        </p:txBody>
      </p:sp>
      <p:sp>
        <p:nvSpPr>
          <p:cNvPr id="5" name="Rectangle 4"/>
          <p:cNvSpPr>
            <a:spLocks noChangeArrowheads="1"/>
          </p:cNvSpPr>
          <p:nvPr/>
        </p:nvSpPr>
        <p:spPr bwMode="auto">
          <a:xfrm>
            <a:off x="609600" y="838200"/>
            <a:ext cx="5638800" cy="3477875"/>
          </a:xfrm>
          <a:prstGeom prst="rect">
            <a:avLst/>
          </a:prstGeom>
          <a:noFill/>
          <a:ln w="9525">
            <a:noFill/>
            <a:miter lim="800000"/>
            <a:headEnd/>
            <a:tailEnd/>
          </a:ln>
        </p:spPr>
        <p:txBody>
          <a:bodyPr>
            <a:spAutoFit/>
          </a:bodyPr>
          <a:lstStyle/>
          <a:p>
            <a:pPr marL="457200" indent="-457200">
              <a:buFont typeface="Wingdings" pitchFamily="2" charset="2"/>
              <a:buChar char="§"/>
              <a:defRPr/>
            </a:pPr>
            <a:r>
              <a:rPr lang="en-US" sz="2000" dirty="0">
                <a:solidFill>
                  <a:prstClr val="black">
                    <a:lumMod val="85000"/>
                    <a:lumOff val="15000"/>
                  </a:prstClr>
                </a:solidFill>
                <a:cs typeface="Arial" charset="0"/>
              </a:rPr>
              <a:t>Exemplified by the </a:t>
            </a:r>
            <a:r>
              <a:rPr lang="en-US" sz="2000" dirty="0" err="1">
                <a:solidFill>
                  <a:prstClr val="black">
                    <a:lumMod val="85000"/>
                    <a:lumOff val="15000"/>
                  </a:prstClr>
                </a:solidFill>
                <a:cs typeface="Arial" charset="0"/>
              </a:rPr>
              <a:t>haemolysin</a:t>
            </a:r>
            <a:r>
              <a:rPr lang="en-US" sz="2000" dirty="0">
                <a:solidFill>
                  <a:prstClr val="black">
                    <a:lumMod val="85000"/>
                    <a:lumOff val="15000"/>
                  </a:prstClr>
                </a:solidFill>
                <a:cs typeface="Arial" charset="0"/>
              </a:rPr>
              <a:t> secretion system from </a:t>
            </a:r>
            <a:r>
              <a:rPr lang="en-US" sz="2000" i="1" dirty="0">
                <a:solidFill>
                  <a:prstClr val="black">
                    <a:lumMod val="85000"/>
                    <a:lumOff val="15000"/>
                  </a:prstClr>
                </a:solidFill>
                <a:cs typeface="Arial" charset="0"/>
              </a:rPr>
              <a:t>E. coli</a:t>
            </a:r>
          </a:p>
          <a:p>
            <a:pPr marL="457200" indent="-457200">
              <a:buFont typeface="Wingdings" pitchFamily="2" charset="2"/>
              <a:buChar char="§"/>
              <a:defRPr/>
            </a:pPr>
            <a:r>
              <a:rPr lang="en-US" sz="2000" dirty="0">
                <a:solidFill>
                  <a:prstClr val="black">
                    <a:lumMod val="85000"/>
                    <a:lumOff val="15000"/>
                  </a:prstClr>
                </a:solidFill>
                <a:cs typeface="Arial" charset="0"/>
              </a:rPr>
              <a:t>Requires 3 transport proteins:  an ATP-binding cassette (ABC) transporter or a proton-</a:t>
            </a:r>
            <a:r>
              <a:rPr lang="en-US" sz="2000" dirty="0" err="1">
                <a:solidFill>
                  <a:prstClr val="black">
                    <a:lumMod val="85000"/>
                    <a:lumOff val="15000"/>
                  </a:prstClr>
                </a:solidFill>
                <a:cs typeface="Arial" charset="0"/>
              </a:rPr>
              <a:t>antiporter</a:t>
            </a:r>
            <a:r>
              <a:rPr lang="en-US" sz="2000" dirty="0">
                <a:solidFill>
                  <a:prstClr val="black">
                    <a:lumMod val="85000"/>
                    <a:lumOff val="15000"/>
                  </a:prstClr>
                </a:solidFill>
                <a:cs typeface="Arial" charset="0"/>
              </a:rPr>
              <a:t>, an adaptor protein that bridges the inner membrane (IM) and outer membrane (OM), and an outer membrane pore</a:t>
            </a:r>
          </a:p>
          <a:p>
            <a:pPr marL="457200" indent="-457200">
              <a:buFont typeface="Wingdings" pitchFamily="2" charset="2"/>
              <a:buChar char="§"/>
              <a:defRPr/>
            </a:pPr>
            <a:r>
              <a:rPr lang="en-US" sz="2000" dirty="0">
                <a:solidFill>
                  <a:prstClr val="black">
                    <a:lumMod val="85000"/>
                    <a:lumOff val="15000"/>
                  </a:prstClr>
                </a:solidFill>
                <a:cs typeface="Arial" charset="0"/>
              </a:rPr>
              <a:t>Substrate goes straight from cytoplasm to extracellular—no free </a:t>
            </a:r>
            <a:r>
              <a:rPr lang="en-US" sz="2000" dirty="0" err="1">
                <a:solidFill>
                  <a:prstClr val="black">
                    <a:lumMod val="85000"/>
                    <a:lumOff val="15000"/>
                  </a:prstClr>
                </a:solidFill>
                <a:cs typeface="Arial" charset="0"/>
              </a:rPr>
              <a:t>periplasmic</a:t>
            </a:r>
            <a:r>
              <a:rPr lang="en-US" sz="2000" dirty="0">
                <a:solidFill>
                  <a:prstClr val="black">
                    <a:lumMod val="85000"/>
                    <a:lumOff val="15000"/>
                  </a:prstClr>
                </a:solidFill>
                <a:cs typeface="Arial" charset="0"/>
              </a:rPr>
              <a:t> intermediate</a:t>
            </a:r>
          </a:p>
          <a:p>
            <a:pPr marL="457200" indent="-457200">
              <a:buFont typeface="Wingdings" pitchFamily="2" charset="2"/>
              <a:buChar char="§"/>
              <a:defRPr/>
            </a:pPr>
            <a:r>
              <a:rPr lang="en-US" sz="2000" dirty="0">
                <a:solidFill>
                  <a:prstClr val="black">
                    <a:lumMod val="85000"/>
                    <a:lumOff val="15000"/>
                  </a:prstClr>
                </a:solidFill>
                <a:cs typeface="Arial" charset="0"/>
              </a:rPr>
              <a:t>Targeting by a relatively short tertiary structure signal specific to each </a:t>
            </a:r>
            <a:r>
              <a:rPr lang="en-US" sz="2000" dirty="0" smtClean="0">
                <a:solidFill>
                  <a:prstClr val="black">
                    <a:lumMod val="85000"/>
                    <a:lumOff val="15000"/>
                  </a:prstClr>
                </a:solidFill>
                <a:cs typeface="Arial" charset="0"/>
              </a:rPr>
              <a:t>system</a:t>
            </a:r>
            <a:endParaRPr lang="en-US" sz="2000" dirty="0">
              <a:solidFill>
                <a:prstClr val="black">
                  <a:lumMod val="85000"/>
                  <a:lumOff val="15000"/>
                </a:prstClr>
              </a:solidFill>
              <a:cs typeface="Arial" charset="0"/>
            </a:endParaRPr>
          </a:p>
        </p:txBody>
      </p:sp>
      <p:pic>
        <p:nvPicPr>
          <p:cNvPr id="9220" name="Picture 2"/>
          <p:cNvPicPr>
            <a:picLocks noChangeAspect="1" noChangeArrowheads="1"/>
          </p:cNvPicPr>
          <p:nvPr/>
        </p:nvPicPr>
        <p:blipFill>
          <a:blip r:embed="rId3" cstate="print"/>
          <a:srcRect/>
          <a:stretch>
            <a:fillRect/>
          </a:stretch>
        </p:blipFill>
        <p:spPr bwMode="auto">
          <a:xfrm>
            <a:off x="7029450" y="533400"/>
            <a:ext cx="2114550" cy="5797550"/>
          </a:xfrm>
          <a:prstGeom prst="rect">
            <a:avLst/>
          </a:prstGeom>
          <a:noFill/>
          <a:ln w="9525">
            <a:noFill/>
            <a:miter lim="800000"/>
            <a:headEnd/>
            <a:tailEnd/>
          </a:ln>
        </p:spPr>
      </p:pic>
      <p:sp>
        <p:nvSpPr>
          <p:cNvPr id="2" name="Rectangle 1"/>
          <p:cNvSpPr/>
          <p:nvPr/>
        </p:nvSpPr>
        <p:spPr>
          <a:xfrm>
            <a:off x="990600" y="5105400"/>
            <a:ext cx="5257800" cy="646331"/>
          </a:xfrm>
          <a:prstGeom prst="rect">
            <a:avLst/>
          </a:prstGeom>
        </p:spPr>
        <p:txBody>
          <a:bodyPr wrap="square">
            <a:spAutoFit/>
          </a:bodyPr>
          <a:lstStyle/>
          <a:p>
            <a:pPr>
              <a:defRPr/>
            </a:pPr>
            <a:r>
              <a:rPr lang="en-US" dirty="0">
                <a:solidFill>
                  <a:prstClr val="black">
                    <a:lumMod val="85000"/>
                    <a:lumOff val="15000"/>
                  </a:prstClr>
                </a:solidFill>
                <a:cs typeface="Arial" charset="0"/>
              </a:rPr>
              <a:t>PMID 2277639:  last 60nt of </a:t>
            </a:r>
            <a:r>
              <a:rPr lang="en-US" dirty="0" err="1">
                <a:solidFill>
                  <a:prstClr val="black">
                    <a:lumMod val="85000"/>
                    <a:lumOff val="15000"/>
                  </a:prstClr>
                </a:solidFill>
                <a:cs typeface="Arial" charset="0"/>
              </a:rPr>
              <a:t>hlyA</a:t>
            </a:r>
            <a:r>
              <a:rPr lang="en-US" dirty="0">
                <a:solidFill>
                  <a:prstClr val="black">
                    <a:lumMod val="85000"/>
                    <a:lumOff val="15000"/>
                  </a:prstClr>
                </a:solidFill>
                <a:cs typeface="Arial" charset="0"/>
              </a:rPr>
              <a:t> can transport alkaline phosphatase to extracellular environment</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extBox 4"/>
          <p:cNvSpPr txBox="1">
            <a:spLocks noChangeArrowheads="1"/>
          </p:cNvSpPr>
          <p:nvPr/>
        </p:nvSpPr>
        <p:spPr bwMode="auto">
          <a:xfrm>
            <a:off x="304800" y="130175"/>
            <a:ext cx="8610600" cy="523875"/>
          </a:xfrm>
          <a:prstGeom prst="rect">
            <a:avLst/>
          </a:prstGeom>
          <a:noFill/>
          <a:ln w="9525">
            <a:noFill/>
            <a:miter lim="800000"/>
            <a:headEnd/>
            <a:tailEnd/>
          </a:ln>
        </p:spPr>
        <p:txBody>
          <a:bodyPr>
            <a:spAutoFit/>
          </a:bodyPr>
          <a:lstStyle/>
          <a:p>
            <a:pPr fontAlgn="base">
              <a:spcBef>
                <a:spcPct val="0"/>
              </a:spcBef>
              <a:spcAft>
                <a:spcPct val="0"/>
              </a:spcAft>
            </a:pPr>
            <a:r>
              <a:rPr lang="en-US" sz="2800" smtClean="0">
                <a:solidFill>
                  <a:prstClr val="black"/>
                </a:solidFill>
                <a:latin typeface="Rockwell Extra Bold" pitchFamily="18" charset="0"/>
                <a:cs typeface="Arial" charset="0"/>
              </a:rPr>
              <a:t>Type III secretion</a:t>
            </a:r>
            <a:endParaRPr lang="en-US" sz="2800" i="1" smtClean="0">
              <a:solidFill>
                <a:prstClr val="black"/>
              </a:solidFill>
              <a:latin typeface="Rockwell Extra Bold" pitchFamily="18" charset="0"/>
              <a:cs typeface="Arial" charset="0"/>
            </a:endParaRPr>
          </a:p>
        </p:txBody>
      </p:sp>
      <p:sp>
        <p:nvSpPr>
          <p:cNvPr id="3" name="Rectangle 3"/>
          <p:cNvSpPr>
            <a:spLocks noChangeArrowheads="1"/>
          </p:cNvSpPr>
          <p:nvPr/>
        </p:nvSpPr>
        <p:spPr bwMode="auto">
          <a:xfrm>
            <a:off x="762000" y="914400"/>
            <a:ext cx="5791200" cy="4401205"/>
          </a:xfrm>
          <a:prstGeom prst="rect">
            <a:avLst/>
          </a:prstGeom>
          <a:noFill/>
          <a:ln w="9525">
            <a:noFill/>
            <a:miter lim="800000"/>
            <a:headEnd/>
            <a:tailEnd/>
          </a:ln>
        </p:spPr>
        <p:txBody>
          <a:bodyPr>
            <a:spAutoFit/>
          </a:bodyPr>
          <a:lstStyle/>
          <a:p>
            <a:pPr marL="457200" indent="-457200">
              <a:buFont typeface="Wingdings" pitchFamily="2" charset="2"/>
              <a:buChar char="§"/>
              <a:defRPr/>
            </a:pPr>
            <a:r>
              <a:rPr lang="en-US" sz="2000" dirty="0">
                <a:solidFill>
                  <a:prstClr val="black">
                    <a:lumMod val="85000"/>
                    <a:lumOff val="15000"/>
                  </a:prstClr>
                </a:solidFill>
                <a:cs typeface="Arial" charset="0"/>
              </a:rPr>
              <a:t>Native to various strains of </a:t>
            </a:r>
            <a:r>
              <a:rPr lang="en-US" sz="2000" dirty="0" err="1">
                <a:solidFill>
                  <a:prstClr val="black">
                    <a:lumMod val="85000"/>
                    <a:lumOff val="15000"/>
                  </a:prstClr>
                </a:solidFill>
                <a:cs typeface="Arial" charset="0"/>
              </a:rPr>
              <a:t>enterobacteria</a:t>
            </a:r>
            <a:r>
              <a:rPr lang="en-US" sz="2000" dirty="0">
                <a:solidFill>
                  <a:prstClr val="black">
                    <a:lumMod val="85000"/>
                    <a:lumOff val="15000"/>
                  </a:prstClr>
                </a:solidFill>
                <a:cs typeface="Arial" charset="0"/>
              </a:rPr>
              <a:t> (</a:t>
            </a:r>
            <a:r>
              <a:rPr lang="en-US" sz="2000" i="1" dirty="0">
                <a:solidFill>
                  <a:prstClr val="black">
                    <a:lumMod val="85000"/>
                    <a:lumOff val="15000"/>
                  </a:prstClr>
                </a:solidFill>
                <a:cs typeface="Arial" charset="0"/>
              </a:rPr>
              <a:t>E. coli</a:t>
            </a:r>
            <a:r>
              <a:rPr lang="en-US" sz="2000" dirty="0">
                <a:solidFill>
                  <a:prstClr val="black">
                    <a:lumMod val="85000"/>
                    <a:lumOff val="15000"/>
                  </a:prstClr>
                </a:solidFill>
                <a:cs typeface="Arial" charset="0"/>
              </a:rPr>
              <a:t>, </a:t>
            </a:r>
            <a:r>
              <a:rPr lang="en-US" sz="2000" i="1" dirty="0">
                <a:solidFill>
                  <a:prstClr val="black">
                    <a:lumMod val="85000"/>
                    <a:lumOff val="15000"/>
                  </a:prstClr>
                </a:solidFill>
                <a:cs typeface="Arial" charset="0"/>
              </a:rPr>
              <a:t>Salmonella</a:t>
            </a:r>
            <a:r>
              <a:rPr lang="en-US" sz="2000" dirty="0">
                <a:solidFill>
                  <a:prstClr val="black">
                    <a:lumMod val="85000"/>
                    <a:lumOff val="15000"/>
                  </a:prstClr>
                </a:solidFill>
                <a:cs typeface="Arial" charset="0"/>
              </a:rPr>
              <a:t>,</a:t>
            </a:r>
            <a:r>
              <a:rPr lang="en-US" sz="2000" i="1" dirty="0">
                <a:solidFill>
                  <a:prstClr val="black">
                    <a:lumMod val="85000"/>
                    <a:lumOff val="15000"/>
                  </a:prstClr>
                </a:solidFill>
                <a:cs typeface="Arial" charset="0"/>
              </a:rPr>
              <a:t> </a:t>
            </a:r>
            <a:r>
              <a:rPr lang="en-US" sz="2000" i="1" dirty="0" err="1">
                <a:solidFill>
                  <a:prstClr val="black">
                    <a:lumMod val="85000"/>
                    <a:lumOff val="15000"/>
                  </a:prstClr>
                </a:solidFill>
                <a:cs typeface="Arial" charset="0"/>
              </a:rPr>
              <a:t>Shigella</a:t>
            </a:r>
            <a:r>
              <a:rPr lang="en-US" sz="2000" dirty="0">
                <a:solidFill>
                  <a:prstClr val="black">
                    <a:lumMod val="85000"/>
                    <a:lumOff val="15000"/>
                  </a:prstClr>
                </a:solidFill>
                <a:cs typeface="Arial" charset="0"/>
              </a:rPr>
              <a:t>, </a:t>
            </a:r>
            <a:r>
              <a:rPr lang="en-US" sz="2000" i="1" dirty="0" err="1">
                <a:solidFill>
                  <a:prstClr val="black">
                    <a:lumMod val="85000"/>
                    <a:lumOff val="15000"/>
                  </a:prstClr>
                </a:solidFill>
                <a:cs typeface="Arial" charset="0"/>
              </a:rPr>
              <a:t>Yersinia</a:t>
            </a:r>
            <a:r>
              <a:rPr lang="en-US" sz="2000" dirty="0">
                <a:solidFill>
                  <a:prstClr val="black">
                    <a:lumMod val="85000"/>
                    <a:lumOff val="15000"/>
                  </a:prstClr>
                </a:solidFill>
                <a:cs typeface="Arial" charset="0"/>
              </a:rPr>
              <a:t>)</a:t>
            </a:r>
          </a:p>
          <a:p>
            <a:pPr marL="457200" indent="-457200">
              <a:buFont typeface="Wingdings" pitchFamily="2" charset="2"/>
              <a:buChar char="§"/>
              <a:defRPr/>
            </a:pPr>
            <a:r>
              <a:rPr lang="en-US" sz="2000" dirty="0">
                <a:solidFill>
                  <a:prstClr val="black">
                    <a:lumMod val="85000"/>
                    <a:lumOff val="15000"/>
                  </a:prstClr>
                </a:solidFill>
                <a:cs typeface="Arial" charset="0"/>
              </a:rPr>
              <a:t>Also called </a:t>
            </a:r>
            <a:r>
              <a:rPr lang="en-US" sz="2000" dirty="0" err="1">
                <a:solidFill>
                  <a:prstClr val="black">
                    <a:lumMod val="85000"/>
                    <a:lumOff val="15000"/>
                  </a:prstClr>
                </a:solidFill>
                <a:cs typeface="Arial" charset="0"/>
              </a:rPr>
              <a:t>injectisomes</a:t>
            </a:r>
            <a:r>
              <a:rPr lang="en-US" sz="2000" dirty="0">
                <a:solidFill>
                  <a:prstClr val="black">
                    <a:lumMod val="85000"/>
                    <a:lumOff val="15000"/>
                  </a:prstClr>
                </a:solidFill>
                <a:cs typeface="Arial" charset="0"/>
              </a:rPr>
              <a:t>, often involve contact-dependent secretion into another </a:t>
            </a:r>
            <a:r>
              <a:rPr lang="en-US" sz="2000" dirty="0" smtClean="0">
                <a:solidFill>
                  <a:prstClr val="black">
                    <a:lumMod val="85000"/>
                    <a:lumOff val="15000"/>
                  </a:prstClr>
                </a:solidFill>
                <a:cs typeface="Arial" charset="0"/>
              </a:rPr>
              <a:t>cell</a:t>
            </a:r>
            <a:endParaRPr lang="en-US" sz="2000" dirty="0">
              <a:solidFill>
                <a:prstClr val="black">
                  <a:lumMod val="85000"/>
                  <a:lumOff val="15000"/>
                </a:prstClr>
              </a:solidFill>
              <a:cs typeface="Arial" charset="0"/>
            </a:endParaRPr>
          </a:p>
          <a:p>
            <a:pPr marL="457200" indent="-457200">
              <a:buFont typeface="Wingdings" pitchFamily="2" charset="2"/>
              <a:buChar char="§"/>
              <a:defRPr/>
            </a:pPr>
            <a:r>
              <a:rPr lang="en-US" sz="2000" dirty="0">
                <a:solidFill>
                  <a:prstClr val="black">
                    <a:lumMod val="85000"/>
                    <a:lumOff val="15000"/>
                  </a:prstClr>
                </a:solidFill>
                <a:cs typeface="Arial" charset="0"/>
              </a:rPr>
              <a:t>They are huge (like 20 proteins) and have lots of internal regulation</a:t>
            </a:r>
          </a:p>
          <a:p>
            <a:pPr marL="457200" indent="-457200">
              <a:buFont typeface="Wingdings" pitchFamily="2" charset="2"/>
              <a:buChar char="§"/>
              <a:defRPr/>
            </a:pPr>
            <a:r>
              <a:rPr lang="en-US" sz="2000" dirty="0">
                <a:solidFill>
                  <a:prstClr val="black">
                    <a:lumMod val="85000"/>
                    <a:lumOff val="15000"/>
                  </a:prstClr>
                </a:solidFill>
                <a:cs typeface="Arial" charset="0"/>
              </a:rPr>
              <a:t>Evolutionarily related to flagella</a:t>
            </a:r>
          </a:p>
          <a:p>
            <a:pPr marL="457200" indent="-457200">
              <a:buFont typeface="Wingdings" pitchFamily="2" charset="2"/>
              <a:buChar char="§"/>
              <a:defRPr/>
            </a:pPr>
            <a:r>
              <a:rPr lang="en-US" sz="2000" dirty="0">
                <a:solidFill>
                  <a:prstClr val="black">
                    <a:lumMod val="85000"/>
                    <a:lumOff val="15000"/>
                  </a:prstClr>
                </a:solidFill>
                <a:cs typeface="Arial" charset="0"/>
              </a:rPr>
              <a:t>Secretion signal appears to be tertiary structure-based, not simply a primary sequence tag</a:t>
            </a:r>
          </a:p>
          <a:p>
            <a:pPr marL="457200" indent="-457200">
              <a:buFont typeface="Wingdings" pitchFamily="2" charset="2"/>
              <a:buChar char="§"/>
              <a:defRPr/>
            </a:pPr>
            <a:r>
              <a:rPr lang="en-US" sz="2000" dirty="0">
                <a:solidFill>
                  <a:prstClr val="black">
                    <a:lumMod val="85000"/>
                    <a:lumOff val="15000"/>
                  </a:prstClr>
                </a:solidFill>
                <a:cs typeface="Arial" charset="0"/>
              </a:rPr>
              <a:t>However, fusion of a secreted protein to another often will allow it to be pulled through as a passenger</a:t>
            </a:r>
          </a:p>
          <a:p>
            <a:pPr marL="457200" indent="-457200">
              <a:buFont typeface="Wingdings" pitchFamily="2" charset="2"/>
              <a:buChar char="§"/>
              <a:defRPr/>
            </a:pPr>
            <a:r>
              <a:rPr lang="en-US" sz="2000" dirty="0">
                <a:solidFill>
                  <a:prstClr val="black">
                    <a:lumMod val="85000"/>
                    <a:lumOff val="15000"/>
                  </a:prstClr>
                </a:solidFill>
                <a:cs typeface="Arial" charset="0"/>
              </a:rPr>
              <a:t>Involves no free </a:t>
            </a:r>
            <a:r>
              <a:rPr lang="en-US" sz="2000" dirty="0" err="1">
                <a:solidFill>
                  <a:prstClr val="black">
                    <a:lumMod val="85000"/>
                    <a:lumOff val="15000"/>
                  </a:prstClr>
                </a:solidFill>
                <a:cs typeface="Arial" charset="0"/>
              </a:rPr>
              <a:t>periplasmic</a:t>
            </a:r>
            <a:r>
              <a:rPr lang="en-US" sz="2000" dirty="0">
                <a:solidFill>
                  <a:prstClr val="black">
                    <a:lumMod val="85000"/>
                    <a:lumOff val="15000"/>
                  </a:prstClr>
                </a:solidFill>
                <a:cs typeface="Arial" charset="0"/>
              </a:rPr>
              <a:t> intermediate</a:t>
            </a:r>
          </a:p>
          <a:p>
            <a:pPr marL="457200" indent="-457200">
              <a:buFont typeface="Wingdings" pitchFamily="2" charset="2"/>
              <a:buChar char="§"/>
              <a:defRPr/>
            </a:pPr>
            <a:endParaRPr lang="en-US" sz="2000" dirty="0">
              <a:solidFill>
                <a:prstClr val="black">
                  <a:lumMod val="85000"/>
                  <a:lumOff val="15000"/>
                </a:prstClr>
              </a:solidFill>
              <a:cs typeface="Arial" charset="0"/>
            </a:endParaRPr>
          </a:p>
        </p:txBody>
      </p:sp>
      <p:pic>
        <p:nvPicPr>
          <p:cNvPr id="10244" name="Picture 4"/>
          <p:cNvPicPr>
            <a:picLocks noChangeAspect="1" noChangeArrowheads="1"/>
          </p:cNvPicPr>
          <p:nvPr/>
        </p:nvPicPr>
        <p:blipFill>
          <a:blip r:embed="rId3" cstate="print"/>
          <a:srcRect/>
          <a:stretch>
            <a:fillRect/>
          </a:stretch>
        </p:blipFill>
        <p:spPr bwMode="auto">
          <a:xfrm>
            <a:off x="7010400" y="762000"/>
            <a:ext cx="1543050" cy="4943475"/>
          </a:xfrm>
          <a:prstGeom prst="rect">
            <a:avLst/>
          </a:prstGeom>
          <a:noFill/>
          <a:ln w="9525">
            <a:noFill/>
            <a:miter lim="800000"/>
            <a:headEnd/>
            <a:tailEnd/>
          </a:ln>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4"/>
          <p:cNvSpPr txBox="1">
            <a:spLocks noChangeArrowheads="1"/>
          </p:cNvSpPr>
          <p:nvPr/>
        </p:nvSpPr>
        <p:spPr bwMode="auto">
          <a:xfrm>
            <a:off x="304800" y="130175"/>
            <a:ext cx="8610600" cy="523875"/>
          </a:xfrm>
          <a:prstGeom prst="rect">
            <a:avLst/>
          </a:prstGeom>
          <a:noFill/>
          <a:ln w="9525">
            <a:noFill/>
            <a:miter lim="800000"/>
            <a:headEnd/>
            <a:tailEnd/>
          </a:ln>
        </p:spPr>
        <p:txBody>
          <a:bodyPr>
            <a:spAutoFit/>
          </a:bodyPr>
          <a:lstStyle/>
          <a:p>
            <a:pPr fontAlgn="base">
              <a:spcBef>
                <a:spcPct val="0"/>
              </a:spcBef>
              <a:spcAft>
                <a:spcPct val="0"/>
              </a:spcAft>
            </a:pPr>
            <a:r>
              <a:rPr lang="en-US" sz="2800" smtClean="0">
                <a:solidFill>
                  <a:prstClr val="black"/>
                </a:solidFill>
                <a:latin typeface="Rockwell Extra Bold" pitchFamily="18" charset="0"/>
                <a:cs typeface="Arial" charset="0"/>
              </a:rPr>
              <a:t>Type V secretion</a:t>
            </a:r>
            <a:endParaRPr lang="en-US" sz="2800" i="1" smtClean="0">
              <a:solidFill>
                <a:prstClr val="black"/>
              </a:solidFill>
              <a:latin typeface="Rockwell Extra Bold" pitchFamily="18" charset="0"/>
              <a:cs typeface="Arial" charset="0"/>
            </a:endParaRPr>
          </a:p>
        </p:txBody>
      </p:sp>
      <p:sp>
        <p:nvSpPr>
          <p:cNvPr id="11267" name="Rectangle 4"/>
          <p:cNvSpPr>
            <a:spLocks noChangeArrowheads="1"/>
          </p:cNvSpPr>
          <p:nvPr/>
        </p:nvSpPr>
        <p:spPr bwMode="auto">
          <a:xfrm>
            <a:off x="533400" y="914400"/>
            <a:ext cx="5715000" cy="5262979"/>
          </a:xfrm>
          <a:prstGeom prst="rect">
            <a:avLst/>
          </a:prstGeom>
          <a:noFill/>
          <a:ln w="9525">
            <a:noFill/>
            <a:miter lim="800000"/>
            <a:headEnd/>
            <a:tailEnd/>
          </a:ln>
        </p:spPr>
        <p:txBody>
          <a:bodyPr>
            <a:spAutoFit/>
          </a:bodyPr>
          <a:lstStyle/>
          <a:p>
            <a:pPr marL="457200" indent="-457200" fontAlgn="base">
              <a:spcBef>
                <a:spcPct val="0"/>
              </a:spcBef>
              <a:spcAft>
                <a:spcPct val="0"/>
              </a:spcAft>
            </a:pPr>
            <a:r>
              <a:rPr lang="en-US" sz="2800" dirty="0" err="1" smtClean="0">
                <a:solidFill>
                  <a:prstClr val="black"/>
                </a:solidFill>
                <a:cs typeface="Arial" charset="0"/>
              </a:rPr>
              <a:t>Autotransporters</a:t>
            </a:r>
            <a:endParaRPr lang="en-US" sz="2800" dirty="0" smtClean="0">
              <a:solidFill>
                <a:prstClr val="black"/>
              </a:solidFill>
              <a:cs typeface="Arial" charset="0"/>
            </a:endParaRPr>
          </a:p>
          <a:p>
            <a:pPr marL="457200" indent="-457200" fontAlgn="base">
              <a:spcBef>
                <a:spcPct val="0"/>
              </a:spcBef>
              <a:spcAft>
                <a:spcPct val="0"/>
              </a:spcAft>
              <a:buFont typeface="Wingdings" pitchFamily="2" charset="2"/>
              <a:buChar char="§"/>
            </a:pPr>
            <a:r>
              <a:rPr lang="en-US" sz="2000" dirty="0" smtClean="0">
                <a:solidFill>
                  <a:prstClr val="black"/>
                </a:solidFill>
                <a:cs typeface="Arial" charset="0"/>
              </a:rPr>
              <a:t>Typified by Ag43</a:t>
            </a:r>
          </a:p>
          <a:p>
            <a:pPr marL="457200" indent="-457200" fontAlgn="base">
              <a:spcBef>
                <a:spcPct val="0"/>
              </a:spcBef>
              <a:spcAft>
                <a:spcPct val="0"/>
              </a:spcAft>
              <a:buFont typeface="Wingdings" pitchFamily="2" charset="2"/>
              <a:buChar char="§"/>
            </a:pPr>
            <a:r>
              <a:rPr lang="en-US" sz="2000" dirty="0" smtClean="0">
                <a:solidFill>
                  <a:prstClr val="black"/>
                </a:solidFill>
                <a:cs typeface="Arial" charset="0"/>
              </a:rPr>
              <a:t>Dedicated secretion system for a single protein</a:t>
            </a:r>
          </a:p>
          <a:p>
            <a:pPr marL="457200" indent="-457200" fontAlgn="base">
              <a:spcBef>
                <a:spcPct val="0"/>
              </a:spcBef>
              <a:spcAft>
                <a:spcPct val="0"/>
              </a:spcAft>
              <a:buFont typeface="Wingdings" pitchFamily="2" charset="2"/>
              <a:buChar char="§"/>
            </a:pPr>
            <a:r>
              <a:rPr lang="en-US" sz="2000" dirty="0" smtClean="0">
                <a:solidFill>
                  <a:prstClr val="black"/>
                </a:solidFill>
                <a:cs typeface="Arial" charset="0"/>
              </a:rPr>
              <a:t>Begins with Sec secretion</a:t>
            </a:r>
          </a:p>
          <a:p>
            <a:pPr marL="457200" indent="-457200" fontAlgn="base">
              <a:spcBef>
                <a:spcPct val="0"/>
              </a:spcBef>
              <a:spcAft>
                <a:spcPct val="0"/>
              </a:spcAft>
              <a:buFont typeface="Wingdings" pitchFamily="2" charset="2"/>
              <a:buChar char="§"/>
            </a:pPr>
            <a:r>
              <a:rPr lang="en-US" sz="2000" dirty="0" smtClean="0">
                <a:solidFill>
                  <a:prstClr val="black"/>
                </a:solidFill>
                <a:cs typeface="Arial" charset="0"/>
              </a:rPr>
              <a:t>Unfolded </a:t>
            </a:r>
            <a:r>
              <a:rPr lang="en-US" sz="2000" dirty="0" err="1" smtClean="0">
                <a:solidFill>
                  <a:prstClr val="black"/>
                </a:solidFill>
                <a:cs typeface="Arial" charset="0"/>
              </a:rPr>
              <a:t>periplasmic</a:t>
            </a:r>
            <a:r>
              <a:rPr lang="en-US" sz="2000" dirty="0" smtClean="0">
                <a:solidFill>
                  <a:prstClr val="black"/>
                </a:solidFill>
                <a:cs typeface="Arial" charset="0"/>
              </a:rPr>
              <a:t> intermediate spontaneously inserts itself and passenger into outer membrane</a:t>
            </a:r>
          </a:p>
          <a:p>
            <a:pPr marL="457200" indent="-457200" fontAlgn="base">
              <a:spcBef>
                <a:spcPct val="0"/>
              </a:spcBef>
              <a:spcAft>
                <a:spcPct val="0"/>
              </a:spcAft>
              <a:buFont typeface="Wingdings" pitchFamily="2" charset="2"/>
              <a:buChar char="§"/>
            </a:pPr>
            <a:r>
              <a:rPr lang="en-US" sz="2000" dirty="0" smtClean="0">
                <a:solidFill>
                  <a:prstClr val="black"/>
                </a:solidFill>
                <a:cs typeface="Arial" charset="0"/>
              </a:rPr>
              <a:t>Can </a:t>
            </a:r>
            <a:r>
              <a:rPr lang="en-US" sz="2000" dirty="0">
                <a:solidFill>
                  <a:prstClr val="black"/>
                </a:solidFill>
                <a:cs typeface="Arial" charset="0"/>
              </a:rPr>
              <a:t>be surface display or </a:t>
            </a:r>
            <a:r>
              <a:rPr lang="en-US" sz="2000" dirty="0" smtClean="0">
                <a:solidFill>
                  <a:prstClr val="black"/>
                </a:solidFill>
                <a:cs typeface="Arial" charset="0"/>
              </a:rPr>
              <a:t>secretion</a:t>
            </a:r>
          </a:p>
          <a:p>
            <a:pPr marL="457200" indent="-457200" fontAlgn="base">
              <a:spcBef>
                <a:spcPct val="0"/>
              </a:spcBef>
              <a:spcAft>
                <a:spcPct val="0"/>
              </a:spcAft>
              <a:buFont typeface="Wingdings" pitchFamily="2" charset="2"/>
              <a:buChar char="§"/>
            </a:pPr>
            <a:endParaRPr lang="en-US" sz="2000" dirty="0" smtClean="0">
              <a:solidFill>
                <a:prstClr val="black"/>
              </a:solidFill>
              <a:cs typeface="Arial" charset="0"/>
            </a:endParaRPr>
          </a:p>
          <a:p>
            <a:pPr marL="457200" indent="-457200" fontAlgn="base">
              <a:spcBef>
                <a:spcPct val="0"/>
              </a:spcBef>
              <a:spcAft>
                <a:spcPct val="0"/>
              </a:spcAft>
            </a:pPr>
            <a:r>
              <a:rPr lang="en-US" sz="2800" dirty="0" smtClean="0">
                <a:solidFill>
                  <a:prstClr val="black"/>
                </a:solidFill>
                <a:cs typeface="Arial" charset="0"/>
              </a:rPr>
              <a:t>Two-Partner Secretion</a:t>
            </a:r>
          </a:p>
          <a:p>
            <a:pPr marL="457200" indent="-457200" fontAlgn="base">
              <a:spcBef>
                <a:spcPct val="0"/>
              </a:spcBef>
              <a:spcAft>
                <a:spcPct val="0"/>
              </a:spcAft>
              <a:buFont typeface="Wingdings" pitchFamily="2" charset="2"/>
              <a:buChar char="§"/>
            </a:pPr>
            <a:r>
              <a:rPr lang="en-US" sz="2000" dirty="0" smtClean="0">
                <a:solidFill>
                  <a:prstClr val="black"/>
                </a:solidFill>
                <a:cs typeface="Arial" charset="0"/>
              </a:rPr>
              <a:t>Two genes:  the transporter and the passenger, both begin as unfolded </a:t>
            </a:r>
            <a:r>
              <a:rPr lang="en-US" sz="2000" dirty="0" err="1" smtClean="0">
                <a:solidFill>
                  <a:prstClr val="black"/>
                </a:solidFill>
                <a:cs typeface="Arial" charset="0"/>
              </a:rPr>
              <a:t>periplasmic</a:t>
            </a:r>
            <a:r>
              <a:rPr lang="en-US" sz="2000" dirty="0" smtClean="0">
                <a:solidFill>
                  <a:prstClr val="black"/>
                </a:solidFill>
                <a:cs typeface="Arial" charset="0"/>
              </a:rPr>
              <a:t> intermediates</a:t>
            </a:r>
          </a:p>
          <a:p>
            <a:pPr marL="457200" indent="-457200" fontAlgn="base">
              <a:spcBef>
                <a:spcPct val="0"/>
              </a:spcBef>
              <a:spcAft>
                <a:spcPct val="0"/>
              </a:spcAft>
              <a:buFont typeface="Wingdings" pitchFamily="2" charset="2"/>
              <a:buChar char="§"/>
            </a:pPr>
            <a:r>
              <a:rPr lang="en-US" sz="2000" dirty="0" smtClean="0">
                <a:solidFill>
                  <a:prstClr val="black"/>
                </a:solidFill>
                <a:cs typeface="Arial" charset="0"/>
              </a:rPr>
              <a:t>Transporter spontaneously inserts then pulls the passenger through</a:t>
            </a:r>
          </a:p>
          <a:p>
            <a:pPr marL="457200" indent="-457200" fontAlgn="base">
              <a:spcBef>
                <a:spcPct val="0"/>
              </a:spcBef>
              <a:spcAft>
                <a:spcPct val="0"/>
              </a:spcAft>
              <a:buFont typeface="Wingdings" pitchFamily="2" charset="2"/>
              <a:buChar char="§"/>
            </a:pPr>
            <a:endParaRPr lang="en-US" sz="2000" dirty="0" smtClean="0">
              <a:solidFill>
                <a:prstClr val="black"/>
              </a:solidFill>
              <a:cs typeface="Arial" charset="0"/>
            </a:endParaRPr>
          </a:p>
        </p:txBody>
      </p:sp>
      <p:pic>
        <p:nvPicPr>
          <p:cNvPr id="1027"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67000" y="3913920"/>
            <a:ext cx="3581400" cy="273190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8"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01720" y="669290"/>
            <a:ext cx="1911197" cy="510952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267">
                                            <p:txEl>
                                              <p:pRg st="7" end="7"/>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1267">
                                            <p:txEl>
                                              <p:pRg st="8" end="8"/>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1267">
                                            <p:txEl>
                                              <p:pRg st="9" end="9"/>
                                            </p:txEl>
                                          </p:spTgt>
                                        </p:tgtEl>
                                        <p:attrNameLst>
                                          <p:attrName>style.visibility</p:attrName>
                                        </p:attrNameLst>
                                      </p:cBhvr>
                                      <p:to>
                                        <p:strVal val="visible"/>
                                      </p:to>
                                    </p:set>
                                  </p:childTnLst>
                                </p:cTn>
                              </p:par>
                              <p:par>
                                <p:cTn id="13" presetID="1" presetClass="exit" presetSubtype="0" fill="hold" nodeType="withEffect">
                                  <p:stCondLst>
                                    <p:cond delay="0"/>
                                  </p:stCondLst>
                                  <p:childTnLst>
                                    <p:set>
                                      <p:cBhvr>
                                        <p:cTn id="14" dur="1" fill="hold">
                                          <p:stCondLst>
                                            <p:cond delay="0"/>
                                          </p:stCondLst>
                                        </p:cTn>
                                        <p:tgtEl>
                                          <p:spTgt spid="102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extBox 4"/>
          <p:cNvSpPr txBox="1">
            <a:spLocks noChangeArrowheads="1"/>
          </p:cNvSpPr>
          <p:nvPr/>
        </p:nvSpPr>
        <p:spPr bwMode="auto">
          <a:xfrm>
            <a:off x="304800" y="130175"/>
            <a:ext cx="8610600" cy="523875"/>
          </a:xfrm>
          <a:prstGeom prst="rect">
            <a:avLst/>
          </a:prstGeom>
          <a:noFill/>
          <a:ln w="9525">
            <a:noFill/>
            <a:miter lim="800000"/>
            <a:headEnd/>
            <a:tailEnd/>
          </a:ln>
        </p:spPr>
        <p:txBody>
          <a:bodyPr>
            <a:spAutoFit/>
          </a:bodyPr>
          <a:lstStyle/>
          <a:p>
            <a:pPr fontAlgn="base">
              <a:spcBef>
                <a:spcPct val="0"/>
              </a:spcBef>
              <a:spcAft>
                <a:spcPct val="0"/>
              </a:spcAft>
            </a:pPr>
            <a:r>
              <a:rPr lang="en-US" sz="2800" smtClean="0">
                <a:solidFill>
                  <a:prstClr val="black"/>
                </a:solidFill>
                <a:latin typeface="Rockwell Extra Bold" pitchFamily="18" charset="0"/>
                <a:cs typeface="Arial" charset="0"/>
              </a:rPr>
              <a:t>Type VI secretion</a:t>
            </a:r>
            <a:endParaRPr lang="en-US" sz="2800" i="1" smtClean="0">
              <a:solidFill>
                <a:prstClr val="black"/>
              </a:solidFill>
              <a:latin typeface="Rockwell Extra Bold" pitchFamily="18" charset="0"/>
              <a:cs typeface="Arial" charset="0"/>
            </a:endParaRPr>
          </a:p>
        </p:txBody>
      </p:sp>
      <p:sp>
        <p:nvSpPr>
          <p:cNvPr id="3" name="Rectangle 3"/>
          <p:cNvSpPr>
            <a:spLocks noChangeArrowheads="1"/>
          </p:cNvSpPr>
          <p:nvPr/>
        </p:nvSpPr>
        <p:spPr bwMode="auto">
          <a:xfrm>
            <a:off x="2667000" y="2819400"/>
            <a:ext cx="5791200" cy="1016000"/>
          </a:xfrm>
          <a:prstGeom prst="rect">
            <a:avLst/>
          </a:prstGeom>
          <a:noFill/>
          <a:ln w="9525">
            <a:noFill/>
            <a:miter lim="800000"/>
            <a:headEnd/>
            <a:tailEnd/>
          </a:ln>
        </p:spPr>
        <p:txBody>
          <a:bodyPr>
            <a:spAutoFit/>
          </a:bodyPr>
          <a:lstStyle/>
          <a:p>
            <a:pPr marL="457200" indent="-457200">
              <a:buFont typeface="Wingdings" pitchFamily="2" charset="2"/>
              <a:buChar char="§"/>
              <a:defRPr/>
            </a:pPr>
            <a:r>
              <a:rPr lang="en-US" sz="2000" dirty="0">
                <a:solidFill>
                  <a:prstClr val="black">
                    <a:lumMod val="85000"/>
                    <a:lumOff val="15000"/>
                  </a:prstClr>
                </a:solidFill>
                <a:cs typeface="Arial" charset="0"/>
              </a:rPr>
              <a:t>The newest type</a:t>
            </a:r>
          </a:p>
          <a:p>
            <a:pPr marL="457200" indent="-457200">
              <a:buFont typeface="Wingdings" pitchFamily="2" charset="2"/>
              <a:buChar char="§"/>
              <a:defRPr/>
            </a:pPr>
            <a:r>
              <a:rPr lang="en-US" sz="2000" dirty="0">
                <a:solidFill>
                  <a:prstClr val="black">
                    <a:lumMod val="85000"/>
                    <a:lumOff val="15000"/>
                  </a:prstClr>
                </a:solidFill>
                <a:cs typeface="Arial" charset="0"/>
              </a:rPr>
              <a:t>Involves ~20 proteins like type III</a:t>
            </a:r>
          </a:p>
          <a:p>
            <a:pPr marL="457200" indent="-457200">
              <a:buFont typeface="Wingdings" pitchFamily="2" charset="2"/>
              <a:buChar char="§"/>
              <a:defRPr/>
            </a:pPr>
            <a:r>
              <a:rPr lang="en-US" sz="2000" dirty="0" smtClean="0">
                <a:solidFill>
                  <a:prstClr val="black">
                    <a:lumMod val="85000"/>
                    <a:lumOff val="15000"/>
                  </a:prstClr>
                </a:solidFill>
                <a:cs typeface="Arial" charset="0"/>
              </a:rPr>
              <a:t>I don’t know much about </a:t>
            </a:r>
            <a:r>
              <a:rPr lang="en-US" sz="2000" dirty="0">
                <a:solidFill>
                  <a:prstClr val="black">
                    <a:lumMod val="85000"/>
                    <a:lumOff val="15000"/>
                  </a:prstClr>
                </a:solidFill>
                <a:cs typeface="Arial" charset="0"/>
              </a:rPr>
              <a:t>it</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extBox 4"/>
          <p:cNvSpPr txBox="1">
            <a:spLocks noChangeArrowheads="1"/>
          </p:cNvSpPr>
          <p:nvPr/>
        </p:nvSpPr>
        <p:spPr bwMode="auto">
          <a:xfrm>
            <a:off x="304800" y="130175"/>
            <a:ext cx="8610600" cy="523875"/>
          </a:xfrm>
          <a:prstGeom prst="rect">
            <a:avLst/>
          </a:prstGeom>
          <a:noFill/>
          <a:ln w="9525">
            <a:noFill/>
            <a:miter lim="800000"/>
            <a:headEnd/>
            <a:tailEnd/>
          </a:ln>
        </p:spPr>
        <p:txBody>
          <a:bodyPr>
            <a:spAutoFit/>
          </a:bodyPr>
          <a:lstStyle/>
          <a:p>
            <a:pPr fontAlgn="base">
              <a:spcBef>
                <a:spcPct val="0"/>
              </a:spcBef>
              <a:spcAft>
                <a:spcPct val="0"/>
              </a:spcAft>
            </a:pPr>
            <a:r>
              <a:rPr lang="en-US" sz="2800" smtClean="0">
                <a:solidFill>
                  <a:prstClr val="black"/>
                </a:solidFill>
                <a:latin typeface="Rockwell Extra Bold" pitchFamily="18" charset="0"/>
                <a:cs typeface="Arial" charset="0"/>
              </a:rPr>
              <a:t>tmRNA-based degradation</a:t>
            </a:r>
          </a:p>
        </p:txBody>
      </p:sp>
      <p:pic>
        <p:nvPicPr>
          <p:cNvPr id="7173" name="Picture 5"/>
          <p:cNvPicPr>
            <a:picLocks noChangeAspect="1" noChangeArrowheads="1"/>
          </p:cNvPicPr>
          <p:nvPr/>
        </p:nvPicPr>
        <p:blipFill>
          <a:blip r:embed="rId4" cstate="print"/>
          <a:srcRect/>
          <a:stretch>
            <a:fillRect/>
          </a:stretch>
        </p:blipFill>
        <p:spPr bwMode="auto">
          <a:xfrm>
            <a:off x="838200" y="2438400"/>
            <a:ext cx="7239000" cy="4213225"/>
          </a:xfrm>
          <a:prstGeom prst="rect">
            <a:avLst/>
          </a:prstGeom>
          <a:noFill/>
          <a:ln w="9525">
            <a:noFill/>
            <a:miter lim="800000"/>
            <a:headEnd/>
            <a:tailEnd/>
          </a:ln>
        </p:spPr>
      </p:pic>
      <p:pic>
        <p:nvPicPr>
          <p:cNvPr id="13316" name="Picture 7"/>
          <p:cNvPicPr>
            <a:picLocks noChangeAspect="1" noChangeArrowheads="1"/>
          </p:cNvPicPr>
          <p:nvPr/>
        </p:nvPicPr>
        <p:blipFill>
          <a:blip r:embed="rId5" cstate="print"/>
          <a:srcRect/>
          <a:stretch>
            <a:fillRect/>
          </a:stretch>
        </p:blipFill>
        <p:spPr bwMode="auto">
          <a:xfrm>
            <a:off x="438150" y="609600"/>
            <a:ext cx="7867650" cy="2082800"/>
          </a:xfrm>
          <a:prstGeom prst="rect">
            <a:avLst/>
          </a:prstGeom>
          <a:noFill/>
          <a:ln w="9525">
            <a:noFill/>
            <a:miter lim="800000"/>
            <a:headEnd/>
            <a:tailEnd/>
          </a:ln>
        </p:spPr>
      </p:pic>
      <p:sp>
        <p:nvSpPr>
          <p:cNvPr id="13317" name="Rectangle 7"/>
          <p:cNvSpPr>
            <a:spLocks noChangeArrowheads="1"/>
          </p:cNvSpPr>
          <p:nvPr/>
        </p:nvSpPr>
        <p:spPr bwMode="auto">
          <a:xfrm>
            <a:off x="7245350" y="6488113"/>
            <a:ext cx="1898650" cy="369887"/>
          </a:xfrm>
          <a:prstGeom prst="rect">
            <a:avLst/>
          </a:prstGeom>
          <a:noFill/>
          <a:ln w="9525">
            <a:noFill/>
            <a:miter lim="800000"/>
            <a:headEnd/>
            <a:tailEnd/>
          </a:ln>
        </p:spPr>
        <p:txBody>
          <a:bodyPr wrap="none">
            <a:spAutoFit/>
          </a:bodyPr>
          <a:lstStyle/>
          <a:p>
            <a:pPr fontAlgn="base">
              <a:spcBef>
                <a:spcPct val="0"/>
              </a:spcBef>
              <a:spcAft>
                <a:spcPct val="0"/>
              </a:spcAft>
            </a:pPr>
            <a:r>
              <a:rPr lang="en-US" smtClean="0">
                <a:solidFill>
                  <a:prstClr val="black"/>
                </a:solidFill>
                <a:latin typeface="Arial" charset="0"/>
                <a:cs typeface="Arial" charset="0"/>
              </a:rPr>
              <a:t>PMID 11059491</a:t>
            </a: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17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extBox 4"/>
          <p:cNvSpPr txBox="1">
            <a:spLocks noChangeArrowheads="1"/>
          </p:cNvSpPr>
          <p:nvPr/>
        </p:nvSpPr>
        <p:spPr bwMode="auto">
          <a:xfrm>
            <a:off x="304800" y="130175"/>
            <a:ext cx="8610600" cy="523875"/>
          </a:xfrm>
          <a:prstGeom prst="rect">
            <a:avLst/>
          </a:prstGeom>
          <a:noFill/>
          <a:ln w="9525">
            <a:noFill/>
            <a:miter lim="800000"/>
            <a:headEnd/>
            <a:tailEnd/>
          </a:ln>
        </p:spPr>
        <p:txBody>
          <a:bodyPr>
            <a:spAutoFit/>
          </a:bodyPr>
          <a:lstStyle/>
          <a:p>
            <a:pPr fontAlgn="base">
              <a:spcBef>
                <a:spcPct val="0"/>
              </a:spcBef>
              <a:spcAft>
                <a:spcPct val="0"/>
              </a:spcAft>
            </a:pPr>
            <a:r>
              <a:rPr lang="en-US" sz="2800" smtClean="0">
                <a:solidFill>
                  <a:prstClr val="black"/>
                </a:solidFill>
                <a:latin typeface="Rockwell Extra Bold" pitchFamily="18" charset="0"/>
                <a:cs typeface="Arial" charset="0"/>
              </a:rPr>
              <a:t>Compartmentalization</a:t>
            </a:r>
            <a:endParaRPr lang="en-US" sz="2800" i="1" smtClean="0">
              <a:solidFill>
                <a:prstClr val="black"/>
              </a:solidFill>
              <a:latin typeface="Rockwell Extra Bold" pitchFamily="18" charset="0"/>
              <a:cs typeface="Arial" charset="0"/>
            </a:endParaRPr>
          </a:p>
        </p:txBody>
      </p:sp>
      <p:pic>
        <p:nvPicPr>
          <p:cNvPr id="15363" name="Picture 3"/>
          <p:cNvPicPr>
            <a:picLocks noChangeAspect="1" noChangeArrowheads="1"/>
          </p:cNvPicPr>
          <p:nvPr/>
        </p:nvPicPr>
        <p:blipFill>
          <a:blip r:embed="rId3" cstate="print"/>
          <a:srcRect/>
          <a:stretch>
            <a:fillRect/>
          </a:stretch>
        </p:blipFill>
        <p:spPr bwMode="auto">
          <a:xfrm>
            <a:off x="1143000" y="914400"/>
            <a:ext cx="6419850" cy="3124200"/>
          </a:xfrm>
          <a:prstGeom prst="rect">
            <a:avLst/>
          </a:prstGeom>
          <a:noFill/>
          <a:ln w="9525">
            <a:noFill/>
            <a:miter lim="800000"/>
            <a:headEnd/>
            <a:tailEnd/>
          </a:ln>
        </p:spPr>
      </p:pic>
      <p:pic>
        <p:nvPicPr>
          <p:cNvPr id="16388" name="Picture 4"/>
          <p:cNvPicPr>
            <a:picLocks noChangeAspect="1" noChangeArrowheads="1"/>
          </p:cNvPicPr>
          <p:nvPr/>
        </p:nvPicPr>
        <p:blipFill>
          <a:blip r:embed="rId4" cstate="print"/>
          <a:srcRect/>
          <a:stretch>
            <a:fillRect/>
          </a:stretch>
        </p:blipFill>
        <p:spPr bwMode="auto">
          <a:xfrm>
            <a:off x="228600" y="4648200"/>
            <a:ext cx="4286250" cy="1971675"/>
          </a:xfrm>
          <a:prstGeom prst="rect">
            <a:avLst/>
          </a:prstGeom>
          <a:noFill/>
          <a:ln w="9525">
            <a:noFill/>
            <a:miter lim="800000"/>
            <a:headEnd/>
            <a:tailEnd/>
          </a:ln>
        </p:spPr>
      </p:pic>
      <p:pic>
        <p:nvPicPr>
          <p:cNvPr id="16389" name="Picture 5"/>
          <p:cNvPicPr>
            <a:picLocks noChangeAspect="1" noChangeArrowheads="1"/>
          </p:cNvPicPr>
          <p:nvPr/>
        </p:nvPicPr>
        <p:blipFill>
          <a:blip r:embed="rId5" cstate="print"/>
          <a:srcRect/>
          <a:stretch>
            <a:fillRect/>
          </a:stretch>
        </p:blipFill>
        <p:spPr bwMode="auto">
          <a:xfrm>
            <a:off x="4800600" y="4572000"/>
            <a:ext cx="1981200" cy="1981200"/>
          </a:xfrm>
          <a:prstGeom prst="rect">
            <a:avLst/>
          </a:prstGeom>
          <a:noFill/>
          <a:ln w="9525">
            <a:noFill/>
            <a:miter lim="800000"/>
            <a:headEnd/>
            <a:tailEnd/>
          </a:ln>
        </p:spPr>
      </p:pic>
      <p:sp>
        <p:nvSpPr>
          <p:cNvPr id="6" name="Rectangle 5"/>
          <p:cNvSpPr>
            <a:spLocks noChangeArrowheads="1"/>
          </p:cNvSpPr>
          <p:nvPr/>
        </p:nvSpPr>
        <p:spPr bwMode="auto">
          <a:xfrm>
            <a:off x="6772275" y="5638800"/>
            <a:ext cx="2371725" cy="708025"/>
          </a:xfrm>
          <a:prstGeom prst="rect">
            <a:avLst/>
          </a:prstGeom>
          <a:noFill/>
          <a:ln w="9525">
            <a:noFill/>
            <a:miter lim="800000"/>
            <a:headEnd/>
            <a:tailEnd/>
          </a:ln>
        </p:spPr>
        <p:txBody>
          <a:bodyPr wrap="none">
            <a:spAutoFit/>
          </a:bodyPr>
          <a:lstStyle/>
          <a:p>
            <a:pPr fontAlgn="base">
              <a:spcBef>
                <a:spcPct val="0"/>
              </a:spcBef>
              <a:spcAft>
                <a:spcPct val="0"/>
              </a:spcAft>
            </a:pPr>
            <a:r>
              <a:rPr lang="en-US" sz="2000" smtClean="0">
                <a:solidFill>
                  <a:srgbClr val="262626"/>
                </a:solidFill>
                <a:cs typeface="Arial" charset="0"/>
              </a:rPr>
              <a:t>Cowpea mosaic virus</a:t>
            </a:r>
          </a:p>
          <a:p>
            <a:pPr fontAlgn="base">
              <a:spcBef>
                <a:spcPct val="0"/>
              </a:spcBef>
              <a:spcAft>
                <a:spcPct val="0"/>
              </a:spcAft>
            </a:pPr>
            <a:r>
              <a:rPr lang="en-US" sz="2000" smtClean="0">
                <a:solidFill>
                  <a:srgbClr val="262626"/>
                </a:solidFill>
                <a:cs typeface="Arial" charset="0"/>
              </a:rPr>
              <a:t>Q</a:t>
            </a:r>
            <a:r>
              <a:rPr lang="en-US" sz="2000" smtClean="0">
                <a:solidFill>
                  <a:srgbClr val="262626"/>
                </a:solidFill>
                <a:latin typeface="Symbol" pitchFamily="18" charset="2"/>
                <a:cs typeface="Arial" charset="0"/>
              </a:rPr>
              <a:t>b</a:t>
            </a:r>
            <a:r>
              <a:rPr lang="en-US" sz="2000" smtClean="0">
                <a:solidFill>
                  <a:srgbClr val="262626"/>
                </a:solidFill>
                <a:cs typeface="Arial" charset="0"/>
              </a:rPr>
              <a:t> phage</a:t>
            </a:r>
            <a:endParaRPr lang="en-US" smtClean="0">
              <a:solidFill>
                <a:prstClr val="black"/>
              </a:solidFill>
              <a:latin typeface="Arial" charset="0"/>
              <a:cs typeface="Arial" charset="0"/>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accent4">
            <a:lumMod val="40000"/>
            <a:lumOff val="60000"/>
          </a:schemeClr>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762000"/>
            <a:ext cx="8229600" cy="5364163"/>
          </a:xfrm>
        </p:spPr>
        <p:txBody>
          <a:bodyPr/>
          <a:lstStyle/>
          <a:p>
            <a:pPr marL="0" indent="0">
              <a:buNone/>
            </a:pPr>
            <a:r>
              <a:rPr lang="en-US" dirty="0" smtClean="0"/>
              <a:t>If I want to send my new </a:t>
            </a:r>
            <a:r>
              <a:rPr lang="en-US" dirty="0" err="1" smtClean="0"/>
              <a:t>aminoacyl-tRNA</a:t>
            </a:r>
            <a:r>
              <a:rPr lang="en-US" dirty="0" smtClean="0"/>
              <a:t> </a:t>
            </a:r>
            <a:r>
              <a:rPr lang="en-US" dirty="0" err="1" smtClean="0"/>
              <a:t>synthetase</a:t>
            </a:r>
            <a:r>
              <a:rPr lang="en-US" dirty="0" smtClean="0"/>
              <a:t> gene to the </a:t>
            </a:r>
            <a:r>
              <a:rPr lang="en-US" dirty="0" err="1" smtClean="0"/>
              <a:t>periplasm</a:t>
            </a:r>
            <a:r>
              <a:rPr lang="en-US" dirty="0" smtClean="0"/>
              <a:t>, how do I encode that?</a:t>
            </a:r>
            <a:endParaRPr lang="en-US" dirty="0"/>
          </a:p>
        </p:txBody>
      </p:sp>
    </p:spTree>
    <p:extLst>
      <p:ext uri="{BB962C8B-B14F-4D97-AF65-F5344CB8AC3E}">
        <p14:creationId xmlns:p14="http://schemas.microsoft.com/office/powerpoint/2010/main" val="29811503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ounded Rectangle 27"/>
          <p:cNvSpPr/>
          <p:nvPr/>
        </p:nvSpPr>
        <p:spPr>
          <a:xfrm>
            <a:off x="1752600" y="1143000"/>
            <a:ext cx="4953000" cy="2286000"/>
          </a:xfrm>
          <a:prstGeom prst="roundRect">
            <a:avLst>
              <a:gd name="adj" fmla="val 6055"/>
            </a:avLst>
          </a:prstGeom>
          <a:solidFill>
            <a:schemeClr val="accent3">
              <a:lumMod val="20000"/>
              <a:lumOff val="80000"/>
            </a:schemeClr>
          </a:solidFill>
          <a:ln>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98" name="TextBox 19"/>
          <p:cNvSpPr txBox="1">
            <a:spLocks noChangeArrowheads="1"/>
          </p:cNvSpPr>
          <p:nvPr/>
        </p:nvSpPr>
        <p:spPr bwMode="auto">
          <a:xfrm>
            <a:off x="457200" y="304800"/>
            <a:ext cx="7010400" cy="523875"/>
          </a:xfrm>
          <a:prstGeom prst="rect">
            <a:avLst/>
          </a:prstGeom>
          <a:noFill/>
          <a:ln w="9525">
            <a:noFill/>
            <a:miter lim="800000"/>
            <a:headEnd/>
            <a:tailEnd/>
          </a:ln>
        </p:spPr>
        <p:txBody>
          <a:bodyPr>
            <a:spAutoFit/>
          </a:bodyPr>
          <a:lstStyle/>
          <a:p>
            <a:pPr fontAlgn="base">
              <a:spcBef>
                <a:spcPct val="0"/>
              </a:spcBef>
              <a:spcAft>
                <a:spcPct val="0"/>
              </a:spcAft>
            </a:pPr>
            <a:r>
              <a:rPr lang="en-US" sz="2800" dirty="0" smtClean="0">
                <a:solidFill>
                  <a:prstClr val="black"/>
                </a:solidFill>
                <a:latin typeface="Rockwell Extra Bold" pitchFamily="18" charset="0"/>
                <a:cs typeface="Arial" charset="0"/>
              </a:rPr>
              <a:t>Back to the Mealy machine</a:t>
            </a:r>
            <a:endParaRPr lang="en-US" sz="2800" dirty="0">
              <a:solidFill>
                <a:prstClr val="black"/>
              </a:solidFill>
              <a:latin typeface="Rockwell Extra Bold" pitchFamily="18" charset="0"/>
              <a:cs typeface="Arial" charset="0"/>
            </a:endParaRPr>
          </a:p>
        </p:txBody>
      </p:sp>
      <p:sp>
        <p:nvSpPr>
          <p:cNvPr id="19" name="Oval 18"/>
          <p:cNvSpPr/>
          <p:nvPr/>
        </p:nvSpPr>
        <p:spPr>
          <a:xfrm>
            <a:off x="2209800" y="2514600"/>
            <a:ext cx="609600" cy="6096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E</a:t>
            </a:r>
            <a:endParaRPr lang="en-US" dirty="0"/>
          </a:p>
        </p:txBody>
      </p:sp>
      <p:sp>
        <p:nvSpPr>
          <p:cNvPr id="20" name="Oval 19"/>
          <p:cNvSpPr/>
          <p:nvPr/>
        </p:nvSpPr>
        <p:spPr>
          <a:xfrm>
            <a:off x="3886200" y="2514600"/>
            <a:ext cx="609600" cy="6096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E</a:t>
            </a:r>
            <a:endParaRPr lang="en-US" dirty="0"/>
          </a:p>
        </p:txBody>
      </p:sp>
      <p:sp>
        <p:nvSpPr>
          <p:cNvPr id="21" name="Oval 20"/>
          <p:cNvSpPr/>
          <p:nvPr/>
        </p:nvSpPr>
        <p:spPr>
          <a:xfrm>
            <a:off x="4076700" y="3048000"/>
            <a:ext cx="228600" cy="228600"/>
          </a:xfrm>
          <a:prstGeom prst="ellipse">
            <a:avLst/>
          </a:prstGeom>
          <a:solidFill>
            <a:schemeClr val="accent2">
              <a:lumMod val="40000"/>
              <a:lumOff val="6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a:t>
            </a:r>
            <a:endParaRPr lang="en-US" dirty="0"/>
          </a:p>
        </p:txBody>
      </p:sp>
      <p:sp>
        <p:nvSpPr>
          <p:cNvPr id="22" name="Oval 21"/>
          <p:cNvSpPr/>
          <p:nvPr/>
        </p:nvSpPr>
        <p:spPr>
          <a:xfrm>
            <a:off x="5486400" y="2514600"/>
            <a:ext cx="609600" cy="6096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E</a:t>
            </a:r>
            <a:endParaRPr lang="en-US" dirty="0"/>
          </a:p>
        </p:txBody>
      </p:sp>
      <p:sp>
        <p:nvSpPr>
          <p:cNvPr id="23" name="Oval 22"/>
          <p:cNvSpPr/>
          <p:nvPr/>
        </p:nvSpPr>
        <p:spPr>
          <a:xfrm>
            <a:off x="5676900" y="3048000"/>
            <a:ext cx="228600" cy="228600"/>
          </a:xfrm>
          <a:prstGeom prst="ellipse">
            <a:avLst/>
          </a:prstGeom>
          <a:solidFill>
            <a:schemeClr val="bg2">
              <a:lumMod val="75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a:t>
            </a:r>
            <a:endParaRPr lang="en-US" dirty="0"/>
          </a:p>
        </p:txBody>
      </p:sp>
      <p:sp>
        <p:nvSpPr>
          <p:cNvPr id="24" name="TextBox 23"/>
          <p:cNvSpPr txBox="1"/>
          <p:nvPr/>
        </p:nvSpPr>
        <p:spPr>
          <a:xfrm>
            <a:off x="2057400" y="2057400"/>
            <a:ext cx="990600" cy="369332"/>
          </a:xfrm>
          <a:prstGeom prst="rect">
            <a:avLst/>
          </a:prstGeom>
          <a:noFill/>
        </p:spPr>
        <p:txBody>
          <a:bodyPr wrap="square" rtlCol="0">
            <a:spAutoFit/>
          </a:bodyPr>
          <a:lstStyle/>
          <a:p>
            <a:pPr algn="ctr"/>
            <a:r>
              <a:rPr lang="en-US" dirty="0" smtClean="0"/>
              <a:t>State 0</a:t>
            </a:r>
            <a:endParaRPr lang="en-US" dirty="0"/>
          </a:p>
        </p:txBody>
      </p:sp>
      <p:sp>
        <p:nvSpPr>
          <p:cNvPr id="25" name="TextBox 24"/>
          <p:cNvSpPr txBox="1"/>
          <p:nvPr/>
        </p:nvSpPr>
        <p:spPr>
          <a:xfrm>
            <a:off x="3733800" y="2057400"/>
            <a:ext cx="990600" cy="369332"/>
          </a:xfrm>
          <a:prstGeom prst="rect">
            <a:avLst/>
          </a:prstGeom>
          <a:noFill/>
        </p:spPr>
        <p:txBody>
          <a:bodyPr wrap="square" rtlCol="0">
            <a:spAutoFit/>
          </a:bodyPr>
          <a:lstStyle/>
          <a:p>
            <a:pPr algn="ctr"/>
            <a:r>
              <a:rPr lang="en-US" dirty="0" smtClean="0"/>
              <a:t>State 1</a:t>
            </a:r>
            <a:endParaRPr lang="en-US" dirty="0"/>
          </a:p>
        </p:txBody>
      </p:sp>
      <p:sp>
        <p:nvSpPr>
          <p:cNvPr id="27" name="TextBox 26"/>
          <p:cNvSpPr txBox="1"/>
          <p:nvPr/>
        </p:nvSpPr>
        <p:spPr>
          <a:xfrm>
            <a:off x="5257800" y="2057400"/>
            <a:ext cx="990600" cy="369332"/>
          </a:xfrm>
          <a:prstGeom prst="rect">
            <a:avLst/>
          </a:prstGeom>
          <a:noFill/>
        </p:spPr>
        <p:txBody>
          <a:bodyPr wrap="square" rtlCol="0">
            <a:spAutoFit/>
          </a:bodyPr>
          <a:lstStyle/>
          <a:p>
            <a:pPr algn="ctr"/>
            <a:r>
              <a:rPr lang="en-US" dirty="0" smtClean="0"/>
              <a:t>State 2</a:t>
            </a:r>
            <a:endParaRPr lang="en-US" dirty="0"/>
          </a:p>
        </p:txBody>
      </p:sp>
      <p:sp>
        <p:nvSpPr>
          <p:cNvPr id="30" name="Freeform 29"/>
          <p:cNvSpPr/>
          <p:nvPr/>
        </p:nvSpPr>
        <p:spPr>
          <a:xfrm>
            <a:off x="4267200" y="1828800"/>
            <a:ext cx="1604865" cy="216159"/>
          </a:xfrm>
          <a:custGeom>
            <a:avLst/>
            <a:gdLst>
              <a:gd name="connsiteX0" fmla="*/ 0 w 1604865"/>
              <a:gd name="connsiteY0" fmla="*/ 216159 h 216159"/>
              <a:gd name="connsiteX1" fmla="*/ 746449 w 1604865"/>
              <a:gd name="connsiteY1" fmla="*/ 1555 h 216159"/>
              <a:gd name="connsiteX2" fmla="*/ 1604865 w 1604865"/>
              <a:gd name="connsiteY2" fmla="*/ 206829 h 216159"/>
            </a:gdLst>
            <a:ahLst/>
            <a:cxnLst>
              <a:cxn ang="0">
                <a:pos x="connsiteX0" y="connsiteY0"/>
              </a:cxn>
              <a:cxn ang="0">
                <a:pos x="connsiteX1" y="connsiteY1"/>
              </a:cxn>
              <a:cxn ang="0">
                <a:pos x="connsiteX2" y="connsiteY2"/>
              </a:cxn>
            </a:cxnLst>
            <a:rect l="l" t="t" r="r" b="b"/>
            <a:pathLst>
              <a:path w="1604865" h="216159">
                <a:moveTo>
                  <a:pt x="0" y="216159"/>
                </a:moveTo>
                <a:cubicBezTo>
                  <a:pt x="239486" y="109634"/>
                  <a:pt x="478972" y="3110"/>
                  <a:pt x="746449" y="1555"/>
                </a:cubicBezTo>
                <a:cubicBezTo>
                  <a:pt x="1013926" y="0"/>
                  <a:pt x="1604865" y="206829"/>
                  <a:pt x="1604865" y="206829"/>
                </a:cubicBezTo>
              </a:path>
            </a:pathLst>
          </a:custGeom>
          <a:ln>
            <a:headEnd type="triangl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nvGrpSpPr>
          <p:cNvPr id="47" name="Group 46"/>
          <p:cNvGrpSpPr/>
          <p:nvPr/>
        </p:nvGrpSpPr>
        <p:grpSpPr>
          <a:xfrm>
            <a:off x="2519265" y="1482012"/>
            <a:ext cx="3293706" cy="580053"/>
            <a:chOff x="2519265" y="1482012"/>
            <a:chExt cx="3293706" cy="580053"/>
          </a:xfrm>
        </p:grpSpPr>
        <p:sp>
          <p:nvSpPr>
            <p:cNvPr id="29" name="Freeform 28"/>
            <p:cNvSpPr/>
            <p:nvPr/>
          </p:nvSpPr>
          <p:spPr>
            <a:xfrm>
              <a:off x="2528596" y="1845906"/>
              <a:ext cx="1604865" cy="216159"/>
            </a:xfrm>
            <a:custGeom>
              <a:avLst/>
              <a:gdLst>
                <a:gd name="connsiteX0" fmla="*/ 0 w 1604865"/>
                <a:gd name="connsiteY0" fmla="*/ 216159 h 216159"/>
                <a:gd name="connsiteX1" fmla="*/ 746449 w 1604865"/>
                <a:gd name="connsiteY1" fmla="*/ 1555 h 216159"/>
                <a:gd name="connsiteX2" fmla="*/ 1604865 w 1604865"/>
                <a:gd name="connsiteY2" fmla="*/ 206829 h 216159"/>
              </a:gdLst>
              <a:ahLst/>
              <a:cxnLst>
                <a:cxn ang="0">
                  <a:pos x="connsiteX0" y="connsiteY0"/>
                </a:cxn>
                <a:cxn ang="0">
                  <a:pos x="connsiteX1" y="connsiteY1"/>
                </a:cxn>
                <a:cxn ang="0">
                  <a:pos x="connsiteX2" y="connsiteY2"/>
                </a:cxn>
              </a:cxnLst>
              <a:rect l="l" t="t" r="r" b="b"/>
              <a:pathLst>
                <a:path w="1604865" h="216159">
                  <a:moveTo>
                    <a:pt x="0" y="216159"/>
                  </a:moveTo>
                  <a:cubicBezTo>
                    <a:pt x="239486" y="109634"/>
                    <a:pt x="478972" y="3110"/>
                    <a:pt x="746449" y="1555"/>
                  </a:cubicBezTo>
                  <a:cubicBezTo>
                    <a:pt x="1013926" y="0"/>
                    <a:pt x="1604865" y="206829"/>
                    <a:pt x="1604865" y="206829"/>
                  </a:cubicBezTo>
                </a:path>
              </a:pathLst>
            </a:custGeom>
            <a:ln>
              <a:headEnd type="triangl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2" name="Freeform 31"/>
            <p:cNvSpPr/>
            <p:nvPr/>
          </p:nvSpPr>
          <p:spPr>
            <a:xfrm>
              <a:off x="2519265" y="1482012"/>
              <a:ext cx="3293706" cy="514739"/>
            </a:xfrm>
            <a:custGeom>
              <a:avLst/>
              <a:gdLst>
                <a:gd name="connsiteX0" fmla="*/ 0 w 3293706"/>
                <a:gd name="connsiteY0" fmla="*/ 514739 h 514739"/>
                <a:gd name="connsiteX1" fmla="*/ 905070 w 3293706"/>
                <a:gd name="connsiteY1" fmla="*/ 85531 h 514739"/>
                <a:gd name="connsiteX2" fmla="*/ 2631233 w 3293706"/>
                <a:gd name="connsiteY2" fmla="*/ 57539 h 514739"/>
                <a:gd name="connsiteX3" fmla="*/ 3293706 w 3293706"/>
                <a:gd name="connsiteY3" fmla="*/ 430764 h 514739"/>
              </a:gdLst>
              <a:ahLst/>
              <a:cxnLst>
                <a:cxn ang="0">
                  <a:pos x="connsiteX0" y="connsiteY0"/>
                </a:cxn>
                <a:cxn ang="0">
                  <a:pos x="connsiteX1" y="connsiteY1"/>
                </a:cxn>
                <a:cxn ang="0">
                  <a:pos x="connsiteX2" y="connsiteY2"/>
                </a:cxn>
                <a:cxn ang="0">
                  <a:pos x="connsiteX3" y="connsiteY3"/>
                </a:cxn>
              </a:cxnLst>
              <a:rect l="l" t="t" r="r" b="b"/>
              <a:pathLst>
                <a:path w="3293706" h="514739">
                  <a:moveTo>
                    <a:pt x="0" y="514739"/>
                  </a:moveTo>
                  <a:cubicBezTo>
                    <a:pt x="233265" y="338235"/>
                    <a:pt x="466531" y="161731"/>
                    <a:pt x="905070" y="85531"/>
                  </a:cubicBezTo>
                  <a:cubicBezTo>
                    <a:pt x="1343609" y="9331"/>
                    <a:pt x="2233127" y="0"/>
                    <a:pt x="2631233" y="57539"/>
                  </a:cubicBezTo>
                  <a:cubicBezTo>
                    <a:pt x="3029339" y="115078"/>
                    <a:pt x="3293706" y="430764"/>
                    <a:pt x="3293706" y="430764"/>
                  </a:cubicBezTo>
                </a:path>
              </a:pathLst>
            </a:custGeom>
            <a:ln>
              <a:headEnd type="triangl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48" name="Group 47"/>
          <p:cNvGrpSpPr/>
          <p:nvPr/>
        </p:nvGrpSpPr>
        <p:grpSpPr>
          <a:xfrm>
            <a:off x="304800" y="1295400"/>
            <a:ext cx="3581400" cy="722531"/>
            <a:chOff x="304800" y="1295400"/>
            <a:chExt cx="3581400" cy="722531"/>
          </a:xfrm>
        </p:grpSpPr>
        <p:sp>
          <p:nvSpPr>
            <p:cNvPr id="33" name="Oval 32"/>
            <p:cNvSpPr/>
            <p:nvPr/>
          </p:nvSpPr>
          <p:spPr>
            <a:xfrm>
              <a:off x="3657600" y="1295400"/>
              <a:ext cx="228600" cy="228600"/>
            </a:xfrm>
            <a:prstGeom prst="ellipse">
              <a:avLst/>
            </a:prstGeom>
            <a:solidFill>
              <a:schemeClr val="bg2">
                <a:lumMod val="75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a:t>
              </a:r>
              <a:endParaRPr lang="en-US" dirty="0"/>
            </a:p>
          </p:txBody>
        </p:sp>
        <p:sp>
          <p:nvSpPr>
            <p:cNvPr id="34" name="Oval 33"/>
            <p:cNvSpPr/>
            <p:nvPr/>
          </p:nvSpPr>
          <p:spPr>
            <a:xfrm>
              <a:off x="3352800" y="1676400"/>
              <a:ext cx="228600" cy="228600"/>
            </a:xfrm>
            <a:prstGeom prst="ellipse">
              <a:avLst/>
            </a:prstGeom>
            <a:solidFill>
              <a:schemeClr val="accent2">
                <a:lumMod val="40000"/>
                <a:lumOff val="6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a:t>
              </a:r>
              <a:endParaRPr lang="en-US" dirty="0"/>
            </a:p>
          </p:txBody>
        </p:sp>
        <p:grpSp>
          <p:nvGrpSpPr>
            <p:cNvPr id="46" name="Group 45"/>
            <p:cNvGrpSpPr/>
            <p:nvPr/>
          </p:nvGrpSpPr>
          <p:grpSpPr>
            <a:xfrm>
              <a:off x="304800" y="1371600"/>
              <a:ext cx="3276600" cy="646331"/>
              <a:chOff x="304800" y="1371600"/>
              <a:chExt cx="3276600" cy="646331"/>
            </a:xfrm>
          </p:grpSpPr>
          <p:sp>
            <p:nvSpPr>
              <p:cNvPr id="36" name="TextBox 35"/>
              <p:cNvSpPr txBox="1"/>
              <p:nvPr/>
            </p:nvSpPr>
            <p:spPr>
              <a:xfrm>
                <a:off x="304800" y="1371600"/>
                <a:ext cx="1295400" cy="646331"/>
              </a:xfrm>
              <a:prstGeom prst="rect">
                <a:avLst/>
              </a:prstGeom>
              <a:noFill/>
            </p:spPr>
            <p:txBody>
              <a:bodyPr wrap="square" rtlCol="0">
                <a:spAutoFit/>
              </a:bodyPr>
              <a:lstStyle/>
              <a:p>
                <a:r>
                  <a:rPr lang="en-US" dirty="0" smtClean="0"/>
                  <a:t>SAR Constraints</a:t>
                </a:r>
                <a:endParaRPr lang="en-US" dirty="0"/>
              </a:p>
            </p:txBody>
          </p:sp>
          <p:cxnSp>
            <p:nvCxnSpPr>
              <p:cNvPr id="41" name="Straight Arrow Connector 40"/>
              <p:cNvCxnSpPr/>
              <p:nvPr/>
            </p:nvCxnSpPr>
            <p:spPr>
              <a:xfrm flipV="1">
                <a:off x="1600200" y="1752600"/>
                <a:ext cx="1676400" cy="7620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43" name="Straight Arrow Connector 42"/>
              <p:cNvCxnSpPr/>
              <p:nvPr/>
            </p:nvCxnSpPr>
            <p:spPr>
              <a:xfrm flipV="1">
                <a:off x="1143000" y="1446310"/>
                <a:ext cx="2438400" cy="15389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grpSp>
      </p:grpSp>
      <p:sp>
        <p:nvSpPr>
          <p:cNvPr id="49" name="TextBox 48"/>
          <p:cNvSpPr txBox="1"/>
          <p:nvPr/>
        </p:nvSpPr>
        <p:spPr>
          <a:xfrm>
            <a:off x="7162800" y="1752600"/>
            <a:ext cx="1524000" cy="646331"/>
          </a:xfrm>
          <a:prstGeom prst="rect">
            <a:avLst/>
          </a:prstGeom>
          <a:noFill/>
        </p:spPr>
        <p:txBody>
          <a:bodyPr wrap="square" rtlCol="0">
            <a:spAutoFit/>
          </a:bodyPr>
          <a:lstStyle/>
          <a:p>
            <a:r>
              <a:rPr lang="en-US" dirty="0" smtClean="0"/>
              <a:t>Mechanistic Constraints</a:t>
            </a:r>
            <a:endParaRPr lang="en-US" dirty="0"/>
          </a:p>
        </p:txBody>
      </p:sp>
      <p:cxnSp>
        <p:nvCxnSpPr>
          <p:cNvPr id="50" name="Straight Arrow Connector 49"/>
          <p:cNvCxnSpPr/>
          <p:nvPr/>
        </p:nvCxnSpPr>
        <p:spPr>
          <a:xfrm flipH="1" flipV="1">
            <a:off x="5105400" y="1905000"/>
            <a:ext cx="2057400" cy="15389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pic>
        <p:nvPicPr>
          <p:cNvPr id="1033" name="Picture 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28775" y="3962400"/>
            <a:ext cx="5353050" cy="2057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Rounded Rectangle 2"/>
          <p:cNvSpPr/>
          <p:nvPr/>
        </p:nvSpPr>
        <p:spPr>
          <a:xfrm>
            <a:off x="1628775" y="3962400"/>
            <a:ext cx="5353050" cy="1905000"/>
          </a:xfrm>
          <a:prstGeom prst="roundRect">
            <a:avLst/>
          </a:prstGeom>
          <a:solidFill>
            <a:srgbClr val="FFFF00">
              <a:alpha val="23000"/>
            </a:srgbClr>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3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1" nodeType="clickEffect">
                                  <p:stCondLst>
                                    <p:cond delay="0"/>
                                  </p:stCondLst>
                                  <p:childTnLst>
                                    <p:set>
                                      <p:cBhvr>
                                        <p:cTn id="18" dur="1" fill="hold">
                                          <p:stCondLst>
                                            <p:cond delay="0"/>
                                          </p:stCondLst>
                                        </p:cTn>
                                        <p:tgtEl>
                                          <p:spTgt spid="49"/>
                                        </p:tgtEl>
                                        <p:attrNameLst>
                                          <p:attrName>style.visibility</p:attrName>
                                        </p:attrNameLst>
                                      </p:cBhvr>
                                      <p:to>
                                        <p:strVal val="hidden"/>
                                      </p:to>
                                    </p:set>
                                  </p:childTnLst>
                                </p:cTn>
                              </p:par>
                              <p:par>
                                <p:cTn id="19" presetID="1" presetClass="exit" presetSubtype="0" fill="hold" nodeType="withEffect">
                                  <p:stCondLst>
                                    <p:cond delay="0"/>
                                  </p:stCondLst>
                                  <p:childTnLst>
                                    <p:set>
                                      <p:cBhvr>
                                        <p:cTn id="20" dur="1" fill="hold">
                                          <p:stCondLst>
                                            <p:cond delay="0"/>
                                          </p:stCondLst>
                                        </p:cTn>
                                        <p:tgtEl>
                                          <p:spTgt spid="50"/>
                                        </p:tgtEl>
                                        <p:attrNameLst>
                                          <p:attrName>style.visibility</p:attrName>
                                        </p:attrNameLst>
                                      </p:cBhvr>
                                      <p:to>
                                        <p:strVal val="hidden"/>
                                      </p:to>
                                    </p:set>
                                  </p:childTnLst>
                                </p:cTn>
                              </p:par>
                              <p:par>
                                <p:cTn id="21" presetID="1" presetClass="entr" presetSubtype="0" fill="hold" nodeType="withEffect">
                                  <p:stCondLst>
                                    <p:cond delay="0"/>
                                  </p:stCondLst>
                                  <p:childTnLst>
                                    <p:set>
                                      <p:cBhvr>
                                        <p:cTn id="22" dur="1" fill="hold">
                                          <p:stCondLst>
                                            <p:cond delay="0"/>
                                          </p:stCondLst>
                                        </p:cTn>
                                        <p:tgtEl>
                                          <p:spTgt spid="47"/>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8"/>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49" grpId="0"/>
      <p:bldP spid="49" grpId="1"/>
      <p:bldP spid="3"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accent4">
            <a:lumMod val="40000"/>
            <a:lumOff val="60000"/>
          </a:schemeClr>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762000"/>
            <a:ext cx="8229600" cy="5364163"/>
          </a:xfrm>
        </p:spPr>
        <p:txBody>
          <a:bodyPr/>
          <a:lstStyle/>
          <a:p>
            <a:pPr marL="0" indent="0">
              <a:buNone/>
            </a:pPr>
            <a:r>
              <a:rPr lang="en-US" dirty="0" smtClean="0"/>
              <a:t>If I want to display a cancer-associated epitope on the surface of E. coli, how would I do that?</a:t>
            </a:r>
            <a:endParaRPr lang="en-US" dirty="0"/>
          </a:p>
        </p:txBody>
      </p:sp>
    </p:spTree>
    <p:extLst>
      <p:ext uri="{BB962C8B-B14F-4D97-AF65-F5344CB8AC3E}">
        <p14:creationId xmlns:p14="http://schemas.microsoft.com/office/powerpoint/2010/main" val="16820347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accent4">
            <a:lumMod val="40000"/>
            <a:lumOff val="60000"/>
          </a:schemeClr>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762000"/>
            <a:ext cx="8229600" cy="5364163"/>
          </a:xfrm>
        </p:spPr>
        <p:txBody>
          <a:bodyPr/>
          <a:lstStyle/>
          <a:p>
            <a:pPr marL="0" indent="0">
              <a:buNone/>
            </a:pPr>
            <a:r>
              <a:rPr lang="en-US" dirty="0" smtClean="0"/>
              <a:t>Why might I put an AANDENALVA peptide on the C-terminus of a transcription factor?</a:t>
            </a:r>
            <a:endParaRPr lang="en-US" dirty="0"/>
          </a:p>
        </p:txBody>
      </p:sp>
    </p:spTree>
    <p:extLst>
      <p:ext uri="{BB962C8B-B14F-4D97-AF65-F5344CB8AC3E}">
        <p14:creationId xmlns:p14="http://schemas.microsoft.com/office/powerpoint/2010/main" val="308274495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accent3">
            <a:lumMod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smtClean="0">
                <a:solidFill>
                  <a:prstClr val="white"/>
                </a:solidFill>
                <a:latin typeface="Rockwell Extra Bold" pitchFamily="18" charset="0"/>
                <a:ea typeface="ＭＳ Ｐゴシック" pitchFamily="34" charset="-128"/>
                <a:cs typeface="+mn-cs"/>
              </a:rPr>
              <a:t>Compartments in Eukaryotes</a:t>
            </a:r>
            <a:endParaRPr lang="en-US" dirty="0">
              <a:solidFill>
                <a:prstClr val="white"/>
              </a:solidFill>
              <a:latin typeface="Rockwell Extra Bold" pitchFamily="18" charset="0"/>
              <a:ea typeface="ＭＳ Ｐゴシック" pitchFamily="34" charset="-128"/>
              <a:cs typeface="+mn-cs"/>
            </a:endParaRPr>
          </a:p>
        </p:txBody>
      </p:sp>
    </p:spTree>
    <p:extLst>
      <p:ext uri="{BB962C8B-B14F-4D97-AF65-F5344CB8AC3E}">
        <p14:creationId xmlns:p14="http://schemas.microsoft.com/office/powerpoint/2010/main" val="3532614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extBox 4"/>
          <p:cNvSpPr txBox="1">
            <a:spLocks noChangeArrowheads="1"/>
          </p:cNvSpPr>
          <p:nvPr/>
        </p:nvSpPr>
        <p:spPr bwMode="auto">
          <a:xfrm>
            <a:off x="304800" y="130175"/>
            <a:ext cx="8610600" cy="523875"/>
          </a:xfrm>
          <a:prstGeom prst="rect">
            <a:avLst/>
          </a:prstGeom>
          <a:noFill/>
          <a:ln w="9525">
            <a:noFill/>
            <a:miter lim="800000"/>
            <a:headEnd/>
            <a:tailEnd/>
          </a:ln>
        </p:spPr>
        <p:txBody>
          <a:bodyPr>
            <a:spAutoFit/>
          </a:bodyPr>
          <a:lstStyle/>
          <a:p>
            <a:pPr fontAlgn="base">
              <a:spcBef>
                <a:spcPct val="0"/>
              </a:spcBef>
              <a:spcAft>
                <a:spcPct val="0"/>
              </a:spcAft>
            </a:pPr>
            <a:r>
              <a:rPr lang="en-US" sz="2800" smtClean="0">
                <a:solidFill>
                  <a:prstClr val="black"/>
                </a:solidFill>
                <a:latin typeface="Rockwell Extra Bold" pitchFamily="18" charset="0"/>
                <a:cs typeface="Arial" charset="0"/>
              </a:rPr>
              <a:t>Localization in Eukaryotes</a:t>
            </a:r>
            <a:endParaRPr lang="en-US" sz="2800" i="1" smtClean="0">
              <a:solidFill>
                <a:prstClr val="black"/>
              </a:solidFill>
              <a:latin typeface="Rockwell Extra Bold" pitchFamily="18" charset="0"/>
              <a:cs typeface="Arial" charset="0"/>
            </a:endParaRPr>
          </a:p>
        </p:txBody>
      </p:sp>
      <p:pic>
        <p:nvPicPr>
          <p:cNvPr id="16387" name="Picture 4" descr="http://nobelprize.org/nobel_prizes/medicine/laureates/1999/med-cell-e.gif"/>
          <p:cNvPicPr>
            <a:picLocks noChangeAspect="1" noChangeArrowheads="1"/>
          </p:cNvPicPr>
          <p:nvPr/>
        </p:nvPicPr>
        <p:blipFill>
          <a:blip r:embed="rId3" cstate="print"/>
          <a:srcRect/>
          <a:stretch>
            <a:fillRect/>
          </a:stretch>
        </p:blipFill>
        <p:spPr bwMode="auto">
          <a:xfrm>
            <a:off x="1752600" y="990600"/>
            <a:ext cx="5943600" cy="4992688"/>
          </a:xfrm>
          <a:prstGeom prst="rect">
            <a:avLst/>
          </a:prstGeom>
          <a:noFill/>
          <a:ln w="9525">
            <a:noFill/>
            <a:miter lim="800000"/>
            <a:headEnd/>
            <a:tailEnd/>
          </a:ln>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extBox 4"/>
          <p:cNvSpPr txBox="1">
            <a:spLocks noChangeArrowheads="1"/>
          </p:cNvSpPr>
          <p:nvPr/>
        </p:nvSpPr>
        <p:spPr bwMode="auto">
          <a:xfrm>
            <a:off x="304800" y="130175"/>
            <a:ext cx="8610600" cy="523875"/>
          </a:xfrm>
          <a:prstGeom prst="rect">
            <a:avLst/>
          </a:prstGeom>
          <a:noFill/>
          <a:ln w="9525">
            <a:noFill/>
            <a:miter lim="800000"/>
            <a:headEnd/>
            <a:tailEnd/>
          </a:ln>
        </p:spPr>
        <p:txBody>
          <a:bodyPr>
            <a:spAutoFit/>
          </a:bodyPr>
          <a:lstStyle/>
          <a:p>
            <a:pPr fontAlgn="base">
              <a:spcBef>
                <a:spcPct val="0"/>
              </a:spcBef>
              <a:spcAft>
                <a:spcPct val="0"/>
              </a:spcAft>
            </a:pPr>
            <a:r>
              <a:rPr lang="en-US" sz="2800" smtClean="0">
                <a:solidFill>
                  <a:prstClr val="black"/>
                </a:solidFill>
                <a:latin typeface="Rockwell Extra Bold" pitchFamily="18" charset="0"/>
                <a:cs typeface="Arial" charset="0"/>
              </a:rPr>
              <a:t>Mitochondria</a:t>
            </a:r>
            <a:endParaRPr lang="en-US" sz="2800" i="1" smtClean="0">
              <a:solidFill>
                <a:prstClr val="black"/>
              </a:solidFill>
              <a:latin typeface="Rockwell Extra Bold" pitchFamily="18" charset="0"/>
              <a:cs typeface="Arial" charset="0"/>
            </a:endParaRPr>
          </a:p>
        </p:txBody>
      </p:sp>
      <p:pic>
        <p:nvPicPr>
          <p:cNvPr id="17411" name="Picture 6"/>
          <p:cNvPicPr>
            <a:picLocks noChangeAspect="1" noChangeArrowheads="1"/>
          </p:cNvPicPr>
          <p:nvPr/>
        </p:nvPicPr>
        <p:blipFill>
          <a:blip r:embed="rId3" cstate="print"/>
          <a:srcRect/>
          <a:stretch>
            <a:fillRect/>
          </a:stretch>
        </p:blipFill>
        <p:spPr bwMode="auto">
          <a:xfrm>
            <a:off x="0" y="3933825"/>
            <a:ext cx="2857500" cy="2924175"/>
          </a:xfrm>
          <a:prstGeom prst="rect">
            <a:avLst/>
          </a:prstGeom>
          <a:noFill/>
          <a:ln w="9525">
            <a:noFill/>
            <a:miter lim="800000"/>
            <a:headEnd/>
            <a:tailEnd/>
          </a:ln>
        </p:spPr>
      </p:pic>
      <p:pic>
        <p:nvPicPr>
          <p:cNvPr id="17412" name="Picture 5"/>
          <p:cNvPicPr>
            <a:picLocks noChangeAspect="1" noChangeArrowheads="1"/>
          </p:cNvPicPr>
          <p:nvPr/>
        </p:nvPicPr>
        <p:blipFill>
          <a:blip r:embed="rId4" cstate="print"/>
          <a:srcRect/>
          <a:stretch>
            <a:fillRect/>
          </a:stretch>
        </p:blipFill>
        <p:spPr bwMode="auto">
          <a:xfrm>
            <a:off x="0" y="838200"/>
            <a:ext cx="2828925" cy="3286125"/>
          </a:xfrm>
          <a:prstGeom prst="rect">
            <a:avLst/>
          </a:prstGeom>
          <a:noFill/>
          <a:ln w="9525">
            <a:noFill/>
            <a:miter lim="800000"/>
            <a:headEnd/>
            <a:tailEnd/>
          </a:ln>
        </p:spPr>
      </p:pic>
      <p:pic>
        <p:nvPicPr>
          <p:cNvPr id="17413" name="Picture 7"/>
          <p:cNvPicPr>
            <a:picLocks noChangeAspect="1" noChangeArrowheads="1"/>
          </p:cNvPicPr>
          <p:nvPr/>
        </p:nvPicPr>
        <p:blipFill>
          <a:blip r:embed="rId5" cstate="print"/>
          <a:srcRect/>
          <a:stretch>
            <a:fillRect/>
          </a:stretch>
        </p:blipFill>
        <p:spPr bwMode="auto">
          <a:xfrm>
            <a:off x="3733800" y="4006850"/>
            <a:ext cx="5105400" cy="2582863"/>
          </a:xfrm>
          <a:prstGeom prst="rect">
            <a:avLst/>
          </a:prstGeom>
          <a:noFill/>
          <a:ln w="9525">
            <a:noFill/>
            <a:miter lim="800000"/>
            <a:headEnd/>
            <a:tailEnd/>
          </a:ln>
        </p:spPr>
      </p:pic>
      <p:sp>
        <p:nvSpPr>
          <p:cNvPr id="8" name="Rectangle 7"/>
          <p:cNvSpPr>
            <a:spLocks noChangeArrowheads="1"/>
          </p:cNvSpPr>
          <p:nvPr/>
        </p:nvSpPr>
        <p:spPr bwMode="auto">
          <a:xfrm>
            <a:off x="3581400" y="609600"/>
            <a:ext cx="5257800" cy="2862263"/>
          </a:xfrm>
          <a:prstGeom prst="rect">
            <a:avLst/>
          </a:prstGeom>
          <a:noFill/>
          <a:ln w="9525">
            <a:noFill/>
            <a:miter lim="800000"/>
            <a:headEnd/>
            <a:tailEnd/>
          </a:ln>
        </p:spPr>
        <p:txBody>
          <a:bodyPr>
            <a:spAutoFit/>
          </a:bodyPr>
          <a:lstStyle/>
          <a:p>
            <a:pPr marL="457200" indent="-457200">
              <a:buFont typeface="Wingdings" pitchFamily="2" charset="2"/>
              <a:buChar char="§"/>
              <a:defRPr/>
            </a:pPr>
            <a:r>
              <a:rPr lang="en-US" sz="2000" dirty="0">
                <a:solidFill>
                  <a:prstClr val="black">
                    <a:lumMod val="85000"/>
                    <a:lumOff val="15000"/>
                  </a:prstClr>
                </a:solidFill>
                <a:cs typeface="Arial" charset="0"/>
              </a:rPr>
              <a:t>Mitochondria are the source of ATP in eukaryotic </a:t>
            </a:r>
            <a:r>
              <a:rPr lang="en-US" sz="2000" dirty="0" smtClean="0">
                <a:solidFill>
                  <a:prstClr val="black">
                    <a:lumMod val="85000"/>
                    <a:lumOff val="15000"/>
                  </a:prstClr>
                </a:solidFill>
                <a:cs typeface="Arial" charset="0"/>
              </a:rPr>
              <a:t>cells</a:t>
            </a:r>
            <a:endParaRPr lang="en-US" sz="2000" dirty="0">
              <a:solidFill>
                <a:prstClr val="black">
                  <a:lumMod val="85000"/>
                  <a:lumOff val="15000"/>
                </a:prstClr>
              </a:solidFill>
              <a:cs typeface="Arial" charset="0"/>
            </a:endParaRPr>
          </a:p>
          <a:p>
            <a:pPr marL="457200" indent="-457200">
              <a:buFont typeface="Wingdings" pitchFamily="2" charset="2"/>
              <a:buChar char="§"/>
              <a:defRPr/>
            </a:pPr>
            <a:r>
              <a:rPr lang="en-US" sz="2000" dirty="0">
                <a:solidFill>
                  <a:prstClr val="black">
                    <a:lumMod val="85000"/>
                    <a:lumOff val="15000"/>
                  </a:prstClr>
                </a:solidFill>
                <a:cs typeface="Arial" charset="0"/>
              </a:rPr>
              <a:t>Have their own genome, but most proteins are nuclear genome-encoded</a:t>
            </a:r>
          </a:p>
          <a:p>
            <a:pPr marL="457200" indent="-457200">
              <a:buFont typeface="Wingdings" pitchFamily="2" charset="2"/>
              <a:buChar char="§"/>
              <a:defRPr/>
            </a:pPr>
            <a:r>
              <a:rPr lang="en-US" sz="2000" dirty="0">
                <a:solidFill>
                  <a:prstClr val="black">
                    <a:lumMod val="85000"/>
                    <a:lumOff val="15000"/>
                  </a:prstClr>
                </a:solidFill>
                <a:cs typeface="Arial" charset="0"/>
              </a:rPr>
              <a:t>Targeting is posttranslational</a:t>
            </a:r>
          </a:p>
          <a:p>
            <a:pPr marL="457200" indent="-457200">
              <a:buFont typeface="Wingdings" pitchFamily="2" charset="2"/>
              <a:buChar char="§"/>
              <a:defRPr/>
            </a:pPr>
            <a:r>
              <a:rPr lang="en-US" sz="2000" dirty="0">
                <a:solidFill>
                  <a:prstClr val="black">
                    <a:lumMod val="85000"/>
                    <a:lumOff val="15000"/>
                  </a:prstClr>
                </a:solidFill>
                <a:cs typeface="Arial" charset="0"/>
              </a:rPr>
              <a:t>mitochondrial targeting signal (MTS) has a sequence consisting of an alternating pattern with a few hydrophobic amino acids and a few plus-charged amino acids</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extBox 4"/>
          <p:cNvSpPr txBox="1">
            <a:spLocks noChangeArrowheads="1"/>
          </p:cNvSpPr>
          <p:nvPr/>
        </p:nvSpPr>
        <p:spPr bwMode="auto">
          <a:xfrm>
            <a:off x="304800" y="130175"/>
            <a:ext cx="8610600" cy="523875"/>
          </a:xfrm>
          <a:prstGeom prst="rect">
            <a:avLst/>
          </a:prstGeom>
          <a:noFill/>
          <a:ln w="9525">
            <a:noFill/>
            <a:miter lim="800000"/>
            <a:headEnd/>
            <a:tailEnd/>
          </a:ln>
        </p:spPr>
        <p:txBody>
          <a:bodyPr>
            <a:spAutoFit/>
          </a:bodyPr>
          <a:lstStyle/>
          <a:p>
            <a:pPr fontAlgn="base">
              <a:spcBef>
                <a:spcPct val="0"/>
              </a:spcBef>
              <a:spcAft>
                <a:spcPct val="0"/>
              </a:spcAft>
            </a:pPr>
            <a:r>
              <a:rPr lang="en-US" sz="2800" smtClean="0">
                <a:solidFill>
                  <a:prstClr val="black"/>
                </a:solidFill>
                <a:latin typeface="Rockwell Extra Bold" pitchFamily="18" charset="0"/>
                <a:cs typeface="Arial" charset="0"/>
              </a:rPr>
              <a:t>Endoplasmic Reticulum</a:t>
            </a:r>
            <a:endParaRPr lang="en-US" sz="2800" i="1" smtClean="0">
              <a:solidFill>
                <a:prstClr val="black"/>
              </a:solidFill>
              <a:latin typeface="Rockwell Extra Bold" pitchFamily="18" charset="0"/>
              <a:cs typeface="Arial" charset="0"/>
            </a:endParaRPr>
          </a:p>
        </p:txBody>
      </p:sp>
      <p:pic>
        <p:nvPicPr>
          <p:cNvPr id="18435" name="Picture 5"/>
          <p:cNvPicPr>
            <a:picLocks noChangeAspect="1" noChangeArrowheads="1"/>
          </p:cNvPicPr>
          <p:nvPr/>
        </p:nvPicPr>
        <p:blipFill>
          <a:blip r:embed="rId4" cstate="print"/>
          <a:srcRect/>
          <a:stretch>
            <a:fillRect/>
          </a:stretch>
        </p:blipFill>
        <p:spPr bwMode="auto">
          <a:xfrm>
            <a:off x="4857750" y="2914650"/>
            <a:ext cx="4286250" cy="3943350"/>
          </a:xfrm>
          <a:prstGeom prst="rect">
            <a:avLst/>
          </a:prstGeom>
          <a:noFill/>
          <a:ln w="9525">
            <a:noFill/>
            <a:miter lim="800000"/>
            <a:headEnd/>
            <a:tailEnd/>
          </a:ln>
        </p:spPr>
      </p:pic>
      <p:sp>
        <p:nvSpPr>
          <p:cNvPr id="6" name="Rectangle 5"/>
          <p:cNvSpPr>
            <a:spLocks noChangeArrowheads="1"/>
          </p:cNvSpPr>
          <p:nvPr/>
        </p:nvSpPr>
        <p:spPr bwMode="auto">
          <a:xfrm>
            <a:off x="381000" y="838200"/>
            <a:ext cx="4572000" cy="4400550"/>
          </a:xfrm>
          <a:prstGeom prst="rect">
            <a:avLst/>
          </a:prstGeom>
          <a:noFill/>
          <a:ln w="9525">
            <a:noFill/>
            <a:miter lim="800000"/>
            <a:headEnd/>
            <a:tailEnd/>
          </a:ln>
        </p:spPr>
        <p:txBody>
          <a:bodyPr>
            <a:spAutoFit/>
          </a:bodyPr>
          <a:lstStyle/>
          <a:p>
            <a:pPr marL="457200" indent="-457200">
              <a:buFont typeface="Wingdings" pitchFamily="2" charset="2"/>
              <a:buChar char="§"/>
              <a:defRPr/>
            </a:pPr>
            <a:r>
              <a:rPr lang="en-US" sz="2000" dirty="0">
                <a:solidFill>
                  <a:prstClr val="black">
                    <a:lumMod val="85000"/>
                    <a:lumOff val="15000"/>
                  </a:prstClr>
                </a:solidFill>
                <a:cs typeface="Arial" charset="0"/>
              </a:rPr>
              <a:t>Highly analogous to </a:t>
            </a:r>
            <a:r>
              <a:rPr lang="en-US" sz="2000" i="1" dirty="0">
                <a:solidFill>
                  <a:prstClr val="black">
                    <a:lumMod val="85000"/>
                    <a:lumOff val="15000"/>
                  </a:prstClr>
                </a:solidFill>
                <a:cs typeface="Arial" charset="0"/>
              </a:rPr>
              <a:t>E. coli </a:t>
            </a:r>
            <a:r>
              <a:rPr lang="en-US" sz="2000" dirty="0">
                <a:solidFill>
                  <a:prstClr val="black">
                    <a:lumMod val="85000"/>
                    <a:lumOff val="15000"/>
                  </a:prstClr>
                </a:solidFill>
                <a:cs typeface="Arial" charset="0"/>
              </a:rPr>
              <a:t>sec </a:t>
            </a:r>
            <a:r>
              <a:rPr lang="en-US" sz="2000" dirty="0" smtClean="0">
                <a:solidFill>
                  <a:prstClr val="black">
                    <a:lumMod val="85000"/>
                    <a:lumOff val="15000"/>
                  </a:prstClr>
                </a:solidFill>
                <a:cs typeface="Arial" charset="0"/>
              </a:rPr>
              <a:t>secretion</a:t>
            </a:r>
            <a:endParaRPr lang="en-US" sz="2000" dirty="0">
              <a:solidFill>
                <a:prstClr val="black">
                  <a:lumMod val="85000"/>
                  <a:lumOff val="15000"/>
                </a:prstClr>
              </a:solidFill>
              <a:cs typeface="Arial" charset="0"/>
            </a:endParaRPr>
          </a:p>
          <a:p>
            <a:pPr marL="457200" indent="-457200">
              <a:buFont typeface="Wingdings" pitchFamily="2" charset="2"/>
              <a:buChar char="§"/>
              <a:defRPr/>
            </a:pPr>
            <a:r>
              <a:rPr lang="en-US" sz="2000" dirty="0">
                <a:solidFill>
                  <a:prstClr val="black">
                    <a:lumMod val="85000"/>
                    <a:lumOff val="15000"/>
                  </a:prstClr>
                </a:solidFill>
                <a:cs typeface="Arial" charset="0"/>
              </a:rPr>
              <a:t>Secreted and surface displayed proteins</a:t>
            </a:r>
          </a:p>
          <a:p>
            <a:pPr marL="457200" indent="-457200">
              <a:buFont typeface="Wingdings" pitchFamily="2" charset="2"/>
              <a:buChar char="§"/>
              <a:defRPr/>
            </a:pPr>
            <a:r>
              <a:rPr lang="en-US" sz="2000" dirty="0">
                <a:solidFill>
                  <a:prstClr val="black">
                    <a:lumMod val="85000"/>
                    <a:lumOff val="15000"/>
                  </a:prstClr>
                </a:solidFill>
                <a:cs typeface="Arial" charset="0"/>
              </a:rPr>
              <a:t>Integral membrane proteins</a:t>
            </a:r>
          </a:p>
          <a:p>
            <a:pPr marL="457200" indent="-457200">
              <a:buFont typeface="Wingdings" pitchFamily="2" charset="2"/>
              <a:buChar char="§"/>
              <a:defRPr/>
            </a:pPr>
            <a:r>
              <a:rPr lang="en-US" sz="2000" dirty="0" err="1">
                <a:solidFill>
                  <a:prstClr val="black">
                    <a:lumMod val="85000"/>
                    <a:lumOff val="15000"/>
                  </a:prstClr>
                </a:solidFill>
                <a:cs typeface="Arial" charset="0"/>
              </a:rPr>
              <a:t>Glycosylated</a:t>
            </a:r>
            <a:r>
              <a:rPr lang="en-US" sz="2000" dirty="0">
                <a:solidFill>
                  <a:prstClr val="black">
                    <a:lumMod val="85000"/>
                    <a:lumOff val="15000"/>
                  </a:prstClr>
                </a:solidFill>
                <a:cs typeface="Arial" charset="0"/>
              </a:rPr>
              <a:t> proteins</a:t>
            </a:r>
          </a:p>
          <a:p>
            <a:pPr marL="457200" indent="-457200">
              <a:buFont typeface="Wingdings" pitchFamily="2" charset="2"/>
              <a:buChar char="§"/>
              <a:defRPr/>
            </a:pPr>
            <a:endParaRPr lang="en-US" sz="2000" dirty="0">
              <a:solidFill>
                <a:prstClr val="black">
                  <a:lumMod val="85000"/>
                  <a:lumOff val="15000"/>
                </a:prstClr>
              </a:solidFill>
              <a:cs typeface="Arial" charset="0"/>
            </a:endParaRPr>
          </a:p>
          <a:p>
            <a:pPr marL="457200" indent="-457200">
              <a:buFont typeface="Wingdings" pitchFamily="2" charset="2"/>
              <a:buChar char="§"/>
              <a:defRPr/>
            </a:pPr>
            <a:r>
              <a:rPr lang="en-US" sz="2000" dirty="0">
                <a:solidFill>
                  <a:prstClr val="black">
                    <a:lumMod val="85000"/>
                    <a:lumOff val="15000"/>
                  </a:prstClr>
                </a:solidFill>
                <a:cs typeface="Arial" charset="0"/>
              </a:rPr>
              <a:t>5-10 hydrophobic amino acids on the </a:t>
            </a:r>
            <a:r>
              <a:rPr lang="en-US" sz="2000" dirty="0" smtClean="0">
                <a:solidFill>
                  <a:prstClr val="black">
                    <a:lumMod val="85000"/>
                    <a:lumOff val="15000"/>
                  </a:prstClr>
                </a:solidFill>
                <a:cs typeface="Arial" charset="0"/>
              </a:rPr>
              <a:t>N-terminus, </a:t>
            </a:r>
            <a:r>
              <a:rPr lang="en-US" sz="2000" dirty="0">
                <a:solidFill>
                  <a:prstClr val="black">
                    <a:lumMod val="85000"/>
                    <a:lumOff val="15000"/>
                  </a:prstClr>
                </a:solidFill>
                <a:cs typeface="Arial" charset="0"/>
              </a:rPr>
              <a:t>is </a:t>
            </a:r>
            <a:r>
              <a:rPr lang="en-US" sz="2000" dirty="0" err="1">
                <a:solidFill>
                  <a:prstClr val="black">
                    <a:lumMod val="85000"/>
                    <a:lumOff val="15000"/>
                  </a:prstClr>
                </a:solidFill>
                <a:cs typeface="Arial" charset="0"/>
              </a:rPr>
              <a:t>cotranslational</a:t>
            </a:r>
            <a:endParaRPr lang="en-US" sz="2000" dirty="0">
              <a:solidFill>
                <a:prstClr val="black">
                  <a:lumMod val="85000"/>
                  <a:lumOff val="15000"/>
                </a:prstClr>
              </a:solidFill>
              <a:cs typeface="Arial" charset="0"/>
            </a:endParaRPr>
          </a:p>
          <a:p>
            <a:pPr marL="457200" indent="-457200">
              <a:buFont typeface="Wingdings" pitchFamily="2" charset="2"/>
              <a:buChar char="§"/>
              <a:defRPr/>
            </a:pPr>
            <a:r>
              <a:rPr lang="en-US" sz="2000" dirty="0">
                <a:solidFill>
                  <a:prstClr val="black">
                    <a:lumMod val="85000"/>
                    <a:lumOff val="15000"/>
                  </a:prstClr>
                </a:solidFill>
                <a:cs typeface="Arial" charset="0"/>
              </a:rPr>
              <a:t>Cleaved off after synthesis</a:t>
            </a:r>
          </a:p>
          <a:p>
            <a:pPr marL="457200" indent="-457200">
              <a:buFont typeface="Wingdings" pitchFamily="2" charset="2"/>
              <a:buChar char="§"/>
              <a:defRPr/>
            </a:pPr>
            <a:r>
              <a:rPr lang="en-US" sz="2000" dirty="0">
                <a:solidFill>
                  <a:prstClr val="black">
                    <a:lumMod val="85000"/>
                    <a:lumOff val="15000"/>
                  </a:prstClr>
                </a:solidFill>
                <a:cs typeface="Arial" charset="0"/>
              </a:rPr>
              <a:t>COPII vesicles can package proteins from ER to Golgi for export</a:t>
            </a:r>
          </a:p>
          <a:p>
            <a:pPr marL="457200" indent="-457200">
              <a:buFont typeface="Wingdings" pitchFamily="2" charset="2"/>
              <a:buChar char="§"/>
              <a:defRPr/>
            </a:pPr>
            <a:r>
              <a:rPr lang="en-US" sz="2000" dirty="0">
                <a:solidFill>
                  <a:prstClr val="black">
                    <a:lumMod val="85000"/>
                    <a:lumOff val="15000"/>
                  </a:prstClr>
                </a:solidFill>
                <a:cs typeface="Arial" charset="0"/>
              </a:rPr>
              <a:t>COPII signals are subtle, one is DXE in the C-terminus</a:t>
            </a: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xEl>
                                              <p:pRg st="7" end="7"/>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xEl>
                                              <p:pRg st="8" end="8"/>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84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extBox 4"/>
          <p:cNvSpPr txBox="1">
            <a:spLocks noChangeArrowheads="1"/>
          </p:cNvSpPr>
          <p:nvPr/>
        </p:nvSpPr>
        <p:spPr bwMode="auto">
          <a:xfrm>
            <a:off x="304800" y="130175"/>
            <a:ext cx="8610600" cy="523875"/>
          </a:xfrm>
          <a:prstGeom prst="rect">
            <a:avLst/>
          </a:prstGeom>
          <a:noFill/>
          <a:ln w="9525">
            <a:noFill/>
            <a:miter lim="800000"/>
            <a:headEnd/>
            <a:tailEnd/>
          </a:ln>
        </p:spPr>
        <p:txBody>
          <a:bodyPr>
            <a:spAutoFit/>
          </a:bodyPr>
          <a:lstStyle/>
          <a:p>
            <a:pPr fontAlgn="base">
              <a:spcBef>
                <a:spcPct val="0"/>
              </a:spcBef>
              <a:spcAft>
                <a:spcPct val="0"/>
              </a:spcAft>
            </a:pPr>
            <a:r>
              <a:rPr lang="en-US" sz="2800" smtClean="0">
                <a:solidFill>
                  <a:prstClr val="black"/>
                </a:solidFill>
                <a:latin typeface="Rockwell Extra Bold" pitchFamily="18" charset="0"/>
                <a:cs typeface="Arial" charset="0"/>
              </a:rPr>
              <a:t>Nucleus</a:t>
            </a:r>
            <a:endParaRPr lang="en-US" sz="2800" i="1" smtClean="0">
              <a:solidFill>
                <a:prstClr val="black"/>
              </a:solidFill>
              <a:latin typeface="Rockwell Extra Bold" pitchFamily="18" charset="0"/>
              <a:cs typeface="Arial" charset="0"/>
            </a:endParaRPr>
          </a:p>
        </p:txBody>
      </p:sp>
      <p:pic>
        <p:nvPicPr>
          <p:cNvPr id="19459" name="Picture 5" descr="http://upload.wikimedia.org/wikipedia/commons/thumb/4/4c/HeLa_Hoechst_33258.jpg/350px-HeLa_Hoechst_33258.jpg"/>
          <p:cNvPicPr>
            <a:picLocks noChangeAspect="1" noChangeArrowheads="1"/>
          </p:cNvPicPr>
          <p:nvPr/>
        </p:nvPicPr>
        <p:blipFill>
          <a:blip r:embed="rId3" cstate="print"/>
          <a:srcRect/>
          <a:stretch>
            <a:fillRect/>
          </a:stretch>
        </p:blipFill>
        <p:spPr bwMode="auto">
          <a:xfrm>
            <a:off x="5810250" y="4314825"/>
            <a:ext cx="3333750" cy="2543175"/>
          </a:xfrm>
          <a:prstGeom prst="rect">
            <a:avLst/>
          </a:prstGeom>
          <a:noFill/>
          <a:ln w="9525">
            <a:noFill/>
            <a:miter lim="800000"/>
            <a:headEnd/>
            <a:tailEnd/>
          </a:ln>
        </p:spPr>
      </p:pic>
      <p:sp>
        <p:nvSpPr>
          <p:cNvPr id="5" name="Rectangle 4"/>
          <p:cNvSpPr>
            <a:spLocks noChangeArrowheads="1"/>
          </p:cNvSpPr>
          <p:nvPr/>
        </p:nvSpPr>
        <p:spPr bwMode="auto">
          <a:xfrm>
            <a:off x="609600" y="1752600"/>
            <a:ext cx="4800600" cy="3170238"/>
          </a:xfrm>
          <a:prstGeom prst="rect">
            <a:avLst/>
          </a:prstGeom>
          <a:noFill/>
          <a:ln w="9525">
            <a:noFill/>
            <a:miter lim="800000"/>
            <a:headEnd/>
            <a:tailEnd/>
          </a:ln>
        </p:spPr>
        <p:txBody>
          <a:bodyPr>
            <a:spAutoFit/>
          </a:bodyPr>
          <a:lstStyle/>
          <a:p>
            <a:pPr marL="457200" indent="-457200">
              <a:buFont typeface="Wingdings" pitchFamily="2" charset="2"/>
              <a:buChar char="§"/>
              <a:defRPr/>
            </a:pPr>
            <a:r>
              <a:rPr lang="en-US" sz="2000" dirty="0">
                <a:solidFill>
                  <a:prstClr val="black">
                    <a:lumMod val="85000"/>
                    <a:lumOff val="15000"/>
                  </a:prstClr>
                </a:solidFill>
                <a:cs typeface="Arial" charset="0"/>
              </a:rPr>
              <a:t>Nuclear localization signals are highly positively charged </a:t>
            </a:r>
          </a:p>
          <a:p>
            <a:pPr marL="457200" indent="-457200">
              <a:buFont typeface="Wingdings" pitchFamily="2" charset="2"/>
              <a:buChar char="§"/>
              <a:defRPr/>
            </a:pPr>
            <a:r>
              <a:rPr lang="en-US" sz="2000" dirty="0">
                <a:solidFill>
                  <a:prstClr val="black">
                    <a:lumMod val="85000"/>
                    <a:lumOff val="15000"/>
                  </a:prstClr>
                </a:solidFill>
                <a:cs typeface="Arial" charset="0"/>
              </a:rPr>
              <a:t>PKKKRKV from SV40 large T antigen</a:t>
            </a:r>
          </a:p>
          <a:p>
            <a:pPr marL="457200" indent="-457200">
              <a:buFont typeface="Wingdings" pitchFamily="2" charset="2"/>
              <a:buChar char="§"/>
              <a:defRPr/>
            </a:pPr>
            <a:r>
              <a:rPr lang="en-US" sz="2000" dirty="0">
                <a:solidFill>
                  <a:prstClr val="black">
                    <a:lumMod val="85000"/>
                    <a:lumOff val="15000"/>
                  </a:prstClr>
                </a:solidFill>
                <a:cs typeface="Arial" charset="0"/>
              </a:rPr>
              <a:t>KRPAATKKAGQAKKKK of </a:t>
            </a:r>
            <a:r>
              <a:rPr lang="en-US" sz="2000" dirty="0" err="1">
                <a:solidFill>
                  <a:prstClr val="black">
                    <a:lumMod val="85000"/>
                    <a:lumOff val="15000"/>
                  </a:prstClr>
                </a:solidFill>
                <a:cs typeface="Arial" charset="0"/>
              </a:rPr>
              <a:t>nucleoplasmin</a:t>
            </a:r>
            <a:endParaRPr lang="en-US" sz="2000" dirty="0">
              <a:solidFill>
                <a:prstClr val="black">
                  <a:lumMod val="85000"/>
                  <a:lumOff val="15000"/>
                </a:prstClr>
              </a:solidFill>
              <a:cs typeface="Arial" charset="0"/>
            </a:endParaRPr>
          </a:p>
          <a:p>
            <a:pPr marL="457200" indent="-457200">
              <a:buFont typeface="Wingdings" pitchFamily="2" charset="2"/>
              <a:buChar char="§"/>
              <a:defRPr/>
            </a:pPr>
            <a:r>
              <a:rPr lang="en-US" sz="2000" dirty="0">
                <a:solidFill>
                  <a:prstClr val="black">
                    <a:lumMod val="85000"/>
                    <a:lumOff val="15000"/>
                  </a:prstClr>
                </a:solidFill>
                <a:cs typeface="Arial" charset="0"/>
              </a:rPr>
              <a:t>NLS are usually internal to a peptide sequence, but can be anywhere</a:t>
            </a:r>
          </a:p>
          <a:p>
            <a:pPr marL="457200" indent="-457200">
              <a:buFont typeface="Wingdings" pitchFamily="2" charset="2"/>
              <a:buChar char="§"/>
              <a:defRPr/>
            </a:pPr>
            <a:r>
              <a:rPr lang="en-US" sz="2000" dirty="0">
                <a:solidFill>
                  <a:prstClr val="black">
                    <a:lumMod val="85000"/>
                    <a:lumOff val="15000"/>
                  </a:prstClr>
                </a:solidFill>
                <a:cs typeface="Arial" charset="0"/>
              </a:rPr>
              <a:t>Targeting is posttranslational</a:t>
            </a:r>
          </a:p>
          <a:p>
            <a:pPr marL="457200" indent="-457200">
              <a:buFont typeface="Wingdings" pitchFamily="2" charset="2"/>
              <a:buChar char="§"/>
              <a:defRPr/>
            </a:pPr>
            <a:r>
              <a:rPr lang="en-US" sz="2000" dirty="0">
                <a:solidFill>
                  <a:prstClr val="black">
                    <a:lumMod val="85000"/>
                    <a:lumOff val="15000"/>
                  </a:prstClr>
                </a:solidFill>
                <a:cs typeface="Arial" charset="0"/>
              </a:rPr>
              <a:t>Nuclear localization is necessary for access to DNA (</a:t>
            </a:r>
            <a:r>
              <a:rPr lang="fr-FR" sz="2000" dirty="0">
                <a:solidFill>
                  <a:prstClr val="black">
                    <a:lumMod val="85000"/>
                    <a:lumOff val="15000"/>
                  </a:prstClr>
                </a:solidFill>
                <a:cs typeface="Arial" charset="0"/>
              </a:rPr>
              <a:t>DNA modification </a:t>
            </a:r>
            <a:r>
              <a:rPr lang="fr-FR" sz="2000" dirty="0" err="1">
                <a:solidFill>
                  <a:prstClr val="black">
                    <a:lumMod val="85000"/>
                    <a:lumOff val="15000"/>
                  </a:prstClr>
                </a:solidFill>
                <a:cs typeface="Arial" charset="0"/>
              </a:rPr>
              <a:t>proteins</a:t>
            </a:r>
            <a:r>
              <a:rPr lang="fr-FR" sz="2000" dirty="0">
                <a:solidFill>
                  <a:prstClr val="black">
                    <a:lumMod val="85000"/>
                    <a:lumOff val="15000"/>
                  </a:prstClr>
                </a:solidFill>
                <a:cs typeface="Arial" charset="0"/>
              </a:rPr>
              <a:t>, transcription </a:t>
            </a:r>
            <a:r>
              <a:rPr lang="fr-FR" sz="2000" dirty="0" err="1">
                <a:solidFill>
                  <a:prstClr val="black">
                    <a:lumMod val="85000"/>
                    <a:lumOff val="15000"/>
                  </a:prstClr>
                </a:solidFill>
                <a:cs typeface="Arial" charset="0"/>
              </a:rPr>
              <a:t>factors</a:t>
            </a:r>
            <a:r>
              <a:rPr lang="fr-FR" sz="2000" dirty="0">
                <a:solidFill>
                  <a:prstClr val="black">
                    <a:lumMod val="85000"/>
                    <a:lumOff val="15000"/>
                  </a:prstClr>
                </a:solidFill>
                <a:cs typeface="Arial" charset="0"/>
              </a:rPr>
              <a:t>)</a:t>
            </a:r>
            <a:endParaRPr lang="en-US" sz="2000" dirty="0">
              <a:solidFill>
                <a:prstClr val="black">
                  <a:lumMod val="85000"/>
                  <a:lumOff val="15000"/>
                </a:prstClr>
              </a:solidFill>
              <a:cs typeface="Arial" charset="0"/>
            </a:endParaRPr>
          </a:p>
        </p:txBody>
      </p:sp>
      <p:pic>
        <p:nvPicPr>
          <p:cNvPr id="19461" name="Picture 6"/>
          <p:cNvPicPr>
            <a:picLocks noChangeAspect="1" noChangeArrowheads="1"/>
          </p:cNvPicPr>
          <p:nvPr/>
        </p:nvPicPr>
        <p:blipFill>
          <a:blip r:embed="rId4" cstate="print"/>
          <a:srcRect/>
          <a:stretch>
            <a:fillRect/>
          </a:stretch>
        </p:blipFill>
        <p:spPr bwMode="auto">
          <a:xfrm>
            <a:off x="5943600" y="762000"/>
            <a:ext cx="2838450" cy="3400425"/>
          </a:xfrm>
          <a:prstGeom prst="rect">
            <a:avLst/>
          </a:prstGeom>
          <a:noFill/>
          <a:ln w="9525">
            <a:noFill/>
            <a:miter lim="800000"/>
            <a:headEnd/>
            <a:tailEnd/>
          </a:ln>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extBox 4"/>
          <p:cNvSpPr txBox="1">
            <a:spLocks noChangeArrowheads="1"/>
          </p:cNvSpPr>
          <p:nvPr/>
        </p:nvSpPr>
        <p:spPr bwMode="auto">
          <a:xfrm>
            <a:off x="304800" y="130175"/>
            <a:ext cx="8610600" cy="523875"/>
          </a:xfrm>
          <a:prstGeom prst="rect">
            <a:avLst/>
          </a:prstGeom>
          <a:noFill/>
          <a:ln w="9525">
            <a:noFill/>
            <a:miter lim="800000"/>
            <a:headEnd/>
            <a:tailEnd/>
          </a:ln>
        </p:spPr>
        <p:txBody>
          <a:bodyPr>
            <a:spAutoFit/>
          </a:bodyPr>
          <a:lstStyle/>
          <a:p>
            <a:pPr fontAlgn="base">
              <a:spcBef>
                <a:spcPct val="0"/>
              </a:spcBef>
              <a:spcAft>
                <a:spcPct val="0"/>
              </a:spcAft>
            </a:pPr>
            <a:r>
              <a:rPr lang="en-US" sz="2800" smtClean="0">
                <a:solidFill>
                  <a:prstClr val="black"/>
                </a:solidFill>
                <a:latin typeface="Rockwell Extra Bold" pitchFamily="18" charset="0"/>
                <a:cs typeface="Arial" charset="0"/>
              </a:rPr>
              <a:t>Peroxisome</a:t>
            </a:r>
            <a:endParaRPr lang="en-US" sz="2800" i="1" smtClean="0">
              <a:solidFill>
                <a:prstClr val="black"/>
              </a:solidFill>
              <a:latin typeface="Rockwell Extra Bold" pitchFamily="18" charset="0"/>
              <a:cs typeface="Arial" charset="0"/>
            </a:endParaRPr>
          </a:p>
        </p:txBody>
      </p:sp>
      <p:sp>
        <p:nvSpPr>
          <p:cNvPr id="4" name="Rectangle 3"/>
          <p:cNvSpPr>
            <a:spLocks noChangeArrowheads="1"/>
          </p:cNvSpPr>
          <p:nvPr/>
        </p:nvSpPr>
        <p:spPr bwMode="auto">
          <a:xfrm>
            <a:off x="609600" y="1752600"/>
            <a:ext cx="5105400" cy="1631950"/>
          </a:xfrm>
          <a:prstGeom prst="rect">
            <a:avLst/>
          </a:prstGeom>
          <a:noFill/>
          <a:ln w="9525">
            <a:noFill/>
            <a:miter lim="800000"/>
            <a:headEnd/>
            <a:tailEnd/>
          </a:ln>
        </p:spPr>
        <p:txBody>
          <a:bodyPr>
            <a:spAutoFit/>
          </a:bodyPr>
          <a:lstStyle/>
          <a:p>
            <a:pPr marL="457200" indent="-457200">
              <a:buFont typeface="Wingdings" pitchFamily="2" charset="2"/>
              <a:buChar char="§"/>
              <a:defRPr/>
            </a:pPr>
            <a:r>
              <a:rPr lang="en-US" sz="2000" dirty="0" err="1">
                <a:solidFill>
                  <a:prstClr val="black">
                    <a:lumMod val="85000"/>
                    <a:lumOff val="15000"/>
                  </a:prstClr>
                </a:solidFill>
                <a:cs typeface="Arial" charset="0"/>
              </a:rPr>
              <a:t>Peroxisomes</a:t>
            </a:r>
            <a:r>
              <a:rPr lang="en-US" sz="2000" dirty="0">
                <a:solidFill>
                  <a:prstClr val="black">
                    <a:lumMod val="85000"/>
                    <a:lumOff val="15000"/>
                  </a:prstClr>
                </a:solidFill>
                <a:cs typeface="Arial" charset="0"/>
              </a:rPr>
              <a:t> degrade long-chain fatty acids</a:t>
            </a:r>
          </a:p>
          <a:p>
            <a:pPr marL="457200" indent="-457200">
              <a:buFont typeface="Wingdings" pitchFamily="2" charset="2"/>
              <a:buChar char="§"/>
              <a:defRPr/>
            </a:pPr>
            <a:r>
              <a:rPr lang="en-US" sz="2000" dirty="0">
                <a:solidFill>
                  <a:prstClr val="black">
                    <a:lumMod val="85000"/>
                    <a:lumOff val="15000"/>
                  </a:prstClr>
                </a:solidFill>
                <a:cs typeface="Arial" charset="0"/>
              </a:rPr>
              <a:t>Highly oxidizing environment</a:t>
            </a:r>
          </a:p>
          <a:p>
            <a:pPr marL="457200" indent="-457200">
              <a:buFont typeface="Wingdings" pitchFamily="2" charset="2"/>
              <a:buChar char="§"/>
              <a:defRPr/>
            </a:pPr>
            <a:r>
              <a:rPr lang="en-US" sz="2000" dirty="0">
                <a:solidFill>
                  <a:prstClr val="black">
                    <a:lumMod val="85000"/>
                    <a:lumOff val="15000"/>
                  </a:prstClr>
                </a:solidFill>
                <a:cs typeface="Arial" charset="0"/>
              </a:rPr>
              <a:t>PTS1 signal is a C-terminal SKL peptide</a:t>
            </a:r>
          </a:p>
          <a:p>
            <a:pPr marL="457200" indent="-457200">
              <a:buFont typeface="Wingdings" pitchFamily="2" charset="2"/>
              <a:buChar char="§"/>
              <a:defRPr/>
            </a:pPr>
            <a:r>
              <a:rPr lang="en-US" sz="2000" dirty="0">
                <a:solidFill>
                  <a:prstClr val="black">
                    <a:lumMod val="85000"/>
                    <a:lumOff val="15000"/>
                  </a:prstClr>
                </a:solidFill>
                <a:cs typeface="Arial" charset="0"/>
              </a:rPr>
              <a:t>PTS2 signal is an N-terminal (R/K)(L/V/I)X</a:t>
            </a:r>
            <a:r>
              <a:rPr lang="en-US" sz="2000" baseline="-25000" dirty="0">
                <a:solidFill>
                  <a:prstClr val="black">
                    <a:lumMod val="85000"/>
                    <a:lumOff val="15000"/>
                  </a:prstClr>
                </a:solidFill>
                <a:cs typeface="Arial" charset="0"/>
              </a:rPr>
              <a:t>5</a:t>
            </a:r>
            <a:r>
              <a:rPr lang="en-US" sz="2000" dirty="0">
                <a:solidFill>
                  <a:prstClr val="black">
                    <a:lumMod val="85000"/>
                    <a:lumOff val="15000"/>
                  </a:prstClr>
                </a:solidFill>
                <a:cs typeface="Arial" charset="0"/>
              </a:rPr>
              <a:t>(H/Q)(L/A)</a:t>
            </a:r>
          </a:p>
        </p:txBody>
      </p:sp>
      <p:pic>
        <p:nvPicPr>
          <p:cNvPr id="20484" name="Picture 5" descr="Peroxisome Anatomy"/>
          <p:cNvPicPr>
            <a:picLocks noChangeAspect="1" noChangeArrowheads="1"/>
          </p:cNvPicPr>
          <p:nvPr/>
        </p:nvPicPr>
        <p:blipFill>
          <a:blip r:embed="rId3" cstate="print"/>
          <a:srcRect/>
          <a:stretch>
            <a:fillRect/>
          </a:stretch>
        </p:blipFill>
        <p:spPr bwMode="auto">
          <a:xfrm>
            <a:off x="6105525" y="4476750"/>
            <a:ext cx="3038475" cy="2381250"/>
          </a:xfrm>
          <a:prstGeom prst="rect">
            <a:avLst/>
          </a:prstGeom>
          <a:noFill/>
          <a:ln w="9525">
            <a:noFill/>
            <a:miter lim="800000"/>
            <a:headEnd/>
            <a:tailEnd/>
          </a:ln>
        </p:spPr>
      </p:pic>
      <p:pic>
        <p:nvPicPr>
          <p:cNvPr id="20485" name="Picture 8"/>
          <p:cNvPicPr>
            <a:picLocks noChangeAspect="1" noChangeArrowheads="1"/>
          </p:cNvPicPr>
          <p:nvPr/>
        </p:nvPicPr>
        <p:blipFill>
          <a:blip r:embed="rId4" cstate="print"/>
          <a:srcRect/>
          <a:stretch>
            <a:fillRect/>
          </a:stretch>
        </p:blipFill>
        <p:spPr bwMode="auto">
          <a:xfrm>
            <a:off x="5857875" y="1905000"/>
            <a:ext cx="3286125" cy="2352675"/>
          </a:xfrm>
          <a:prstGeom prst="rect">
            <a:avLst/>
          </a:prstGeom>
          <a:noFill/>
          <a:ln w="9525">
            <a:noFill/>
            <a:miter lim="800000"/>
            <a:headEnd/>
            <a:tailEnd/>
          </a:ln>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extBox 4"/>
          <p:cNvSpPr txBox="1">
            <a:spLocks noChangeArrowheads="1"/>
          </p:cNvSpPr>
          <p:nvPr/>
        </p:nvSpPr>
        <p:spPr bwMode="auto">
          <a:xfrm>
            <a:off x="304800" y="130175"/>
            <a:ext cx="8610600" cy="523875"/>
          </a:xfrm>
          <a:prstGeom prst="rect">
            <a:avLst/>
          </a:prstGeom>
          <a:noFill/>
          <a:ln w="9525">
            <a:noFill/>
            <a:miter lim="800000"/>
            <a:headEnd/>
            <a:tailEnd/>
          </a:ln>
        </p:spPr>
        <p:txBody>
          <a:bodyPr>
            <a:spAutoFit/>
          </a:bodyPr>
          <a:lstStyle/>
          <a:p>
            <a:pPr fontAlgn="base">
              <a:spcBef>
                <a:spcPct val="0"/>
              </a:spcBef>
              <a:spcAft>
                <a:spcPct val="0"/>
              </a:spcAft>
            </a:pPr>
            <a:r>
              <a:rPr lang="en-US" sz="2800" smtClean="0">
                <a:solidFill>
                  <a:prstClr val="black"/>
                </a:solidFill>
                <a:latin typeface="Rockwell Extra Bold" pitchFamily="18" charset="0"/>
                <a:cs typeface="Arial" charset="0"/>
              </a:rPr>
              <a:t>Lysosome</a:t>
            </a:r>
            <a:endParaRPr lang="en-US" sz="2800" i="1" smtClean="0">
              <a:solidFill>
                <a:prstClr val="black"/>
              </a:solidFill>
              <a:latin typeface="Rockwell Extra Bold" pitchFamily="18" charset="0"/>
              <a:cs typeface="Arial" charset="0"/>
            </a:endParaRPr>
          </a:p>
        </p:txBody>
      </p:sp>
      <p:sp>
        <p:nvSpPr>
          <p:cNvPr id="4" name="Rectangle 3"/>
          <p:cNvSpPr>
            <a:spLocks noChangeArrowheads="1"/>
          </p:cNvSpPr>
          <p:nvPr/>
        </p:nvSpPr>
        <p:spPr bwMode="auto">
          <a:xfrm>
            <a:off x="457200" y="1752600"/>
            <a:ext cx="4114800" cy="3786188"/>
          </a:xfrm>
          <a:prstGeom prst="rect">
            <a:avLst/>
          </a:prstGeom>
          <a:noFill/>
          <a:ln w="9525">
            <a:noFill/>
            <a:miter lim="800000"/>
            <a:headEnd/>
            <a:tailEnd/>
          </a:ln>
        </p:spPr>
        <p:txBody>
          <a:bodyPr>
            <a:spAutoFit/>
          </a:bodyPr>
          <a:lstStyle/>
          <a:p>
            <a:pPr marL="457200" indent="-457200">
              <a:buFont typeface="Wingdings" pitchFamily="2" charset="2"/>
              <a:buChar char="§"/>
              <a:defRPr/>
            </a:pPr>
            <a:r>
              <a:rPr lang="en-US" sz="2000" dirty="0" err="1">
                <a:solidFill>
                  <a:prstClr val="black">
                    <a:lumMod val="85000"/>
                    <a:lumOff val="15000"/>
                  </a:prstClr>
                </a:solidFill>
                <a:cs typeface="Arial" charset="0"/>
              </a:rPr>
              <a:t>Lysosomes</a:t>
            </a:r>
            <a:r>
              <a:rPr lang="en-US" sz="2000" dirty="0">
                <a:solidFill>
                  <a:prstClr val="black">
                    <a:lumMod val="85000"/>
                    <a:lumOff val="15000"/>
                  </a:prstClr>
                </a:solidFill>
                <a:cs typeface="Arial" charset="0"/>
              </a:rPr>
              <a:t> degrade things – intracellular bacteria/viruses, turnover of old organelles/proteins</a:t>
            </a:r>
          </a:p>
          <a:p>
            <a:pPr marL="457200" indent="-457200">
              <a:buFont typeface="Wingdings" pitchFamily="2" charset="2"/>
              <a:buChar char="§"/>
              <a:defRPr/>
            </a:pPr>
            <a:r>
              <a:rPr lang="en-US" sz="2000" dirty="0">
                <a:solidFill>
                  <a:prstClr val="black">
                    <a:lumMod val="85000"/>
                    <a:lumOff val="15000"/>
                  </a:prstClr>
                </a:solidFill>
                <a:cs typeface="Arial" charset="0"/>
              </a:rPr>
              <a:t>Targeting involves a [D/E]XXXL[L/I]-type </a:t>
            </a:r>
            <a:r>
              <a:rPr lang="en-US" sz="2000" dirty="0" err="1">
                <a:solidFill>
                  <a:prstClr val="black">
                    <a:lumMod val="85000"/>
                    <a:lumOff val="15000"/>
                  </a:prstClr>
                </a:solidFill>
                <a:cs typeface="Arial" charset="0"/>
              </a:rPr>
              <a:t>dileucine</a:t>
            </a:r>
            <a:r>
              <a:rPr lang="en-US" sz="2000" dirty="0">
                <a:solidFill>
                  <a:prstClr val="black">
                    <a:lumMod val="85000"/>
                    <a:lumOff val="15000"/>
                  </a:prstClr>
                </a:solidFill>
                <a:cs typeface="Arial" charset="0"/>
              </a:rPr>
              <a:t> sorting signal, usually C-terminal</a:t>
            </a:r>
          </a:p>
          <a:p>
            <a:pPr marL="457200" indent="-457200">
              <a:buFont typeface="Wingdings" pitchFamily="2" charset="2"/>
              <a:buChar char="§"/>
              <a:defRPr/>
            </a:pPr>
            <a:r>
              <a:rPr lang="en-US" sz="2000" dirty="0">
                <a:solidFill>
                  <a:prstClr val="black">
                    <a:lumMod val="85000"/>
                    <a:lumOff val="15000"/>
                  </a:prstClr>
                </a:solidFill>
                <a:cs typeface="Arial" charset="0"/>
              </a:rPr>
              <a:t>Is pH 4.5, so most proteins would be non-functional there</a:t>
            </a:r>
          </a:p>
          <a:p>
            <a:pPr marL="457200" indent="-457200">
              <a:buFont typeface="Wingdings" pitchFamily="2" charset="2"/>
              <a:buChar char="§"/>
              <a:defRPr/>
            </a:pPr>
            <a:r>
              <a:rPr lang="en-US" sz="2000" dirty="0">
                <a:solidFill>
                  <a:prstClr val="black">
                    <a:lumMod val="85000"/>
                    <a:lumOff val="15000"/>
                  </a:prstClr>
                </a:solidFill>
                <a:cs typeface="Arial" charset="0"/>
              </a:rPr>
              <a:t>Used to make proteins degrade or make membrane proteins recycle</a:t>
            </a:r>
          </a:p>
        </p:txBody>
      </p:sp>
      <p:pic>
        <p:nvPicPr>
          <p:cNvPr id="21508" name="Picture 4"/>
          <p:cNvPicPr>
            <a:picLocks noChangeAspect="1" noChangeArrowheads="1"/>
          </p:cNvPicPr>
          <p:nvPr/>
        </p:nvPicPr>
        <p:blipFill>
          <a:blip r:embed="rId3" cstate="print"/>
          <a:srcRect/>
          <a:stretch>
            <a:fillRect/>
          </a:stretch>
        </p:blipFill>
        <p:spPr bwMode="auto">
          <a:xfrm>
            <a:off x="4657725" y="1447800"/>
            <a:ext cx="4333875" cy="3505200"/>
          </a:xfrm>
          <a:prstGeom prst="rect">
            <a:avLst/>
          </a:prstGeom>
          <a:noFill/>
          <a:ln w="9525">
            <a:noFill/>
            <a:miter lim="800000"/>
            <a:headEnd/>
            <a:tailEnd/>
          </a:ln>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Box 4"/>
          <p:cNvSpPr txBox="1">
            <a:spLocks noChangeArrowheads="1"/>
          </p:cNvSpPr>
          <p:nvPr/>
        </p:nvSpPr>
        <p:spPr bwMode="auto">
          <a:xfrm>
            <a:off x="304800" y="130175"/>
            <a:ext cx="8610600" cy="523875"/>
          </a:xfrm>
          <a:prstGeom prst="rect">
            <a:avLst/>
          </a:prstGeom>
          <a:noFill/>
          <a:ln w="9525">
            <a:noFill/>
            <a:miter lim="800000"/>
            <a:headEnd/>
            <a:tailEnd/>
          </a:ln>
        </p:spPr>
        <p:txBody>
          <a:bodyPr>
            <a:spAutoFit/>
          </a:bodyPr>
          <a:lstStyle/>
          <a:p>
            <a:pPr fontAlgn="base">
              <a:spcBef>
                <a:spcPct val="0"/>
              </a:spcBef>
              <a:spcAft>
                <a:spcPct val="0"/>
              </a:spcAft>
            </a:pPr>
            <a:r>
              <a:rPr lang="en-US" sz="2800" smtClean="0">
                <a:solidFill>
                  <a:prstClr val="black"/>
                </a:solidFill>
                <a:latin typeface="Rockwell Extra Bold" pitchFamily="18" charset="0"/>
                <a:cs typeface="Arial" charset="0"/>
              </a:rPr>
              <a:t>Chloroplasts</a:t>
            </a:r>
            <a:endParaRPr lang="en-US" sz="2800" i="1" smtClean="0">
              <a:solidFill>
                <a:prstClr val="black"/>
              </a:solidFill>
              <a:latin typeface="Rockwell Extra Bold" pitchFamily="18" charset="0"/>
              <a:cs typeface="Arial" charset="0"/>
            </a:endParaRPr>
          </a:p>
        </p:txBody>
      </p:sp>
      <p:sp>
        <p:nvSpPr>
          <p:cNvPr id="3" name="Rectangle 2"/>
          <p:cNvSpPr>
            <a:spLocks noChangeArrowheads="1"/>
          </p:cNvSpPr>
          <p:nvPr/>
        </p:nvSpPr>
        <p:spPr bwMode="auto">
          <a:xfrm>
            <a:off x="762000" y="1828800"/>
            <a:ext cx="4114800" cy="3786188"/>
          </a:xfrm>
          <a:prstGeom prst="rect">
            <a:avLst/>
          </a:prstGeom>
          <a:noFill/>
          <a:ln w="9525">
            <a:noFill/>
            <a:miter lim="800000"/>
            <a:headEnd/>
            <a:tailEnd/>
          </a:ln>
        </p:spPr>
        <p:txBody>
          <a:bodyPr>
            <a:spAutoFit/>
          </a:bodyPr>
          <a:lstStyle/>
          <a:p>
            <a:pPr marL="457200" indent="-457200">
              <a:buFont typeface="Wingdings" pitchFamily="2" charset="2"/>
              <a:buChar char="§"/>
              <a:defRPr/>
            </a:pPr>
            <a:r>
              <a:rPr lang="en-US" sz="2000" dirty="0">
                <a:solidFill>
                  <a:prstClr val="black">
                    <a:lumMod val="85000"/>
                    <a:lumOff val="15000"/>
                  </a:prstClr>
                </a:solidFill>
                <a:cs typeface="Arial" charset="0"/>
              </a:rPr>
              <a:t>Photosynthetic centers of plants, single-celled eukaryotes like </a:t>
            </a:r>
            <a:r>
              <a:rPr lang="en-US" sz="2000" dirty="0" err="1" smtClean="0">
                <a:solidFill>
                  <a:prstClr val="black">
                    <a:lumMod val="85000"/>
                    <a:lumOff val="15000"/>
                  </a:prstClr>
                </a:solidFill>
                <a:cs typeface="Arial" charset="0"/>
              </a:rPr>
              <a:t>Volvox</a:t>
            </a:r>
            <a:r>
              <a:rPr lang="en-US" sz="2000" dirty="0" smtClean="0">
                <a:solidFill>
                  <a:prstClr val="black">
                    <a:lumMod val="85000"/>
                    <a:lumOff val="15000"/>
                  </a:prstClr>
                </a:solidFill>
                <a:cs typeface="Arial" charset="0"/>
              </a:rPr>
              <a:t>/Euglena/</a:t>
            </a:r>
            <a:r>
              <a:rPr lang="en-US" sz="2000" dirty="0" err="1" smtClean="0">
                <a:solidFill>
                  <a:prstClr val="black">
                    <a:lumMod val="85000"/>
                    <a:lumOff val="15000"/>
                  </a:prstClr>
                </a:solidFill>
                <a:cs typeface="Arial" charset="0"/>
              </a:rPr>
              <a:t>Chlamydomonas</a:t>
            </a:r>
            <a:endParaRPr lang="en-US" sz="2000" dirty="0">
              <a:solidFill>
                <a:prstClr val="black">
                  <a:lumMod val="85000"/>
                  <a:lumOff val="15000"/>
                </a:prstClr>
              </a:solidFill>
              <a:cs typeface="Arial" charset="0"/>
            </a:endParaRPr>
          </a:p>
          <a:p>
            <a:pPr marL="457200" indent="-457200">
              <a:buFont typeface="Wingdings" pitchFamily="2" charset="2"/>
              <a:buChar char="§"/>
              <a:defRPr/>
            </a:pPr>
            <a:r>
              <a:rPr lang="en-US" sz="2000" dirty="0">
                <a:solidFill>
                  <a:prstClr val="black">
                    <a:lumMod val="85000"/>
                    <a:lumOff val="15000"/>
                  </a:prstClr>
                </a:solidFill>
                <a:cs typeface="Arial" charset="0"/>
              </a:rPr>
              <a:t>Many proteins are encoded in its own genome</a:t>
            </a:r>
          </a:p>
          <a:p>
            <a:pPr marL="457200" indent="-457200">
              <a:buFont typeface="Wingdings" pitchFamily="2" charset="2"/>
              <a:buChar char="§"/>
              <a:defRPr/>
            </a:pPr>
            <a:r>
              <a:rPr lang="en-US" sz="2000" dirty="0">
                <a:solidFill>
                  <a:prstClr val="black">
                    <a:lumMod val="85000"/>
                    <a:lumOff val="15000"/>
                  </a:prstClr>
                </a:solidFill>
                <a:cs typeface="Arial" charset="0"/>
              </a:rPr>
              <a:t>Also get plastids which are similar to chloroplasts</a:t>
            </a:r>
          </a:p>
          <a:p>
            <a:pPr marL="457200" indent="-457200">
              <a:buFont typeface="Wingdings" pitchFamily="2" charset="2"/>
              <a:buChar char="§"/>
              <a:defRPr/>
            </a:pPr>
            <a:r>
              <a:rPr lang="en-US" sz="2000" dirty="0">
                <a:solidFill>
                  <a:prstClr val="black">
                    <a:lumMod val="85000"/>
                    <a:lumOff val="15000"/>
                  </a:prstClr>
                </a:solidFill>
                <a:cs typeface="Arial" charset="0"/>
              </a:rPr>
              <a:t>Chloroplast signal is rich in ser, </a:t>
            </a:r>
            <a:r>
              <a:rPr lang="en-US" sz="2000" dirty="0" err="1">
                <a:solidFill>
                  <a:prstClr val="black">
                    <a:lumMod val="85000"/>
                    <a:lumOff val="15000"/>
                  </a:prstClr>
                </a:solidFill>
                <a:cs typeface="Arial" charset="0"/>
              </a:rPr>
              <a:t>thr</a:t>
            </a:r>
            <a:r>
              <a:rPr lang="en-US" sz="2000" dirty="0">
                <a:solidFill>
                  <a:prstClr val="black">
                    <a:lumMod val="85000"/>
                    <a:lumOff val="15000"/>
                  </a:prstClr>
                </a:solidFill>
                <a:cs typeface="Arial" charset="0"/>
              </a:rPr>
              <a:t>, and small hydrophobic </a:t>
            </a:r>
            <a:r>
              <a:rPr lang="en-US" sz="2000" dirty="0" err="1">
                <a:solidFill>
                  <a:prstClr val="black">
                    <a:lumMod val="85000"/>
                    <a:lumOff val="15000"/>
                  </a:prstClr>
                </a:solidFill>
                <a:cs typeface="Arial" charset="0"/>
              </a:rPr>
              <a:t>aas</a:t>
            </a:r>
            <a:r>
              <a:rPr lang="en-US" sz="2000" dirty="0">
                <a:solidFill>
                  <a:prstClr val="black">
                    <a:lumMod val="85000"/>
                    <a:lumOff val="15000"/>
                  </a:prstClr>
                </a:solidFill>
                <a:cs typeface="Arial" charset="0"/>
              </a:rPr>
              <a:t> in the N-terminus, often requires a somewhat large targeting sequence (66 </a:t>
            </a:r>
            <a:r>
              <a:rPr lang="en-US" sz="2000" dirty="0" err="1">
                <a:solidFill>
                  <a:prstClr val="black">
                    <a:lumMod val="85000"/>
                    <a:lumOff val="15000"/>
                  </a:prstClr>
                </a:solidFill>
                <a:cs typeface="Arial" charset="0"/>
              </a:rPr>
              <a:t>aa</a:t>
            </a:r>
            <a:r>
              <a:rPr lang="en-US" sz="2000" dirty="0">
                <a:solidFill>
                  <a:prstClr val="black">
                    <a:lumMod val="85000"/>
                    <a:lumOff val="15000"/>
                  </a:prstClr>
                </a:solidFill>
                <a:cs typeface="Arial" charset="0"/>
              </a:rPr>
              <a:t> for GFP)</a:t>
            </a:r>
          </a:p>
        </p:txBody>
      </p:sp>
      <p:pic>
        <p:nvPicPr>
          <p:cNvPr id="22532" name="Picture 4"/>
          <p:cNvPicPr>
            <a:picLocks noChangeAspect="1" noChangeArrowheads="1"/>
          </p:cNvPicPr>
          <p:nvPr/>
        </p:nvPicPr>
        <p:blipFill>
          <a:blip r:embed="rId3" cstate="print"/>
          <a:srcRect/>
          <a:stretch>
            <a:fillRect/>
          </a:stretch>
        </p:blipFill>
        <p:spPr bwMode="auto">
          <a:xfrm>
            <a:off x="5334000" y="1447800"/>
            <a:ext cx="3552825" cy="3314700"/>
          </a:xfrm>
          <a:prstGeom prst="rect">
            <a:avLst/>
          </a:prstGeom>
          <a:noFill/>
          <a:ln w="9525">
            <a:noFill/>
            <a:miter lim="800000"/>
            <a:headEnd/>
            <a:tailEnd/>
          </a:ln>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ounded Rectangle 27"/>
          <p:cNvSpPr/>
          <p:nvPr/>
        </p:nvSpPr>
        <p:spPr>
          <a:xfrm>
            <a:off x="381000" y="1143000"/>
            <a:ext cx="4953000" cy="2286000"/>
          </a:xfrm>
          <a:prstGeom prst="roundRect">
            <a:avLst>
              <a:gd name="adj" fmla="val 6055"/>
            </a:avLst>
          </a:prstGeom>
          <a:solidFill>
            <a:schemeClr val="accent3">
              <a:lumMod val="20000"/>
              <a:lumOff val="80000"/>
            </a:schemeClr>
          </a:solidFill>
          <a:ln>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98" name="TextBox 19"/>
          <p:cNvSpPr txBox="1">
            <a:spLocks noChangeArrowheads="1"/>
          </p:cNvSpPr>
          <p:nvPr/>
        </p:nvSpPr>
        <p:spPr bwMode="auto">
          <a:xfrm>
            <a:off x="457200" y="304800"/>
            <a:ext cx="8458200" cy="523220"/>
          </a:xfrm>
          <a:prstGeom prst="rect">
            <a:avLst/>
          </a:prstGeom>
          <a:noFill/>
          <a:ln w="9525">
            <a:noFill/>
            <a:miter lim="800000"/>
            <a:headEnd/>
            <a:tailEnd/>
          </a:ln>
        </p:spPr>
        <p:txBody>
          <a:bodyPr wrap="square">
            <a:spAutoFit/>
          </a:bodyPr>
          <a:lstStyle/>
          <a:p>
            <a:pPr fontAlgn="base">
              <a:spcBef>
                <a:spcPct val="0"/>
              </a:spcBef>
              <a:spcAft>
                <a:spcPct val="0"/>
              </a:spcAft>
            </a:pPr>
            <a:r>
              <a:rPr lang="en-US" sz="2800" dirty="0" smtClean="0">
                <a:solidFill>
                  <a:prstClr val="black"/>
                </a:solidFill>
                <a:latin typeface="Rockwell Extra Bold" pitchFamily="18" charset="0"/>
                <a:cs typeface="Arial" charset="0"/>
              </a:rPr>
              <a:t>Two enzymes passing an intermediate</a:t>
            </a:r>
            <a:endParaRPr lang="en-US" sz="2800" dirty="0">
              <a:solidFill>
                <a:prstClr val="black"/>
              </a:solidFill>
              <a:latin typeface="Rockwell Extra Bold" pitchFamily="18" charset="0"/>
              <a:cs typeface="Arial" charset="0"/>
            </a:endParaRPr>
          </a:p>
        </p:txBody>
      </p:sp>
      <p:sp>
        <p:nvSpPr>
          <p:cNvPr id="19" name="Oval 18"/>
          <p:cNvSpPr/>
          <p:nvPr/>
        </p:nvSpPr>
        <p:spPr>
          <a:xfrm>
            <a:off x="838200" y="2209800"/>
            <a:ext cx="609600" cy="6096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E1</a:t>
            </a:r>
            <a:endParaRPr lang="en-US" dirty="0"/>
          </a:p>
        </p:txBody>
      </p:sp>
      <p:sp>
        <p:nvSpPr>
          <p:cNvPr id="20" name="Oval 19"/>
          <p:cNvSpPr/>
          <p:nvPr/>
        </p:nvSpPr>
        <p:spPr>
          <a:xfrm>
            <a:off x="2514600" y="2209800"/>
            <a:ext cx="609600" cy="6096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E1</a:t>
            </a:r>
            <a:endParaRPr lang="en-US" dirty="0"/>
          </a:p>
        </p:txBody>
      </p:sp>
      <p:sp>
        <p:nvSpPr>
          <p:cNvPr id="21" name="Oval 20"/>
          <p:cNvSpPr/>
          <p:nvPr/>
        </p:nvSpPr>
        <p:spPr>
          <a:xfrm>
            <a:off x="2705100" y="2743200"/>
            <a:ext cx="228600" cy="228600"/>
          </a:xfrm>
          <a:prstGeom prst="ellipse">
            <a:avLst/>
          </a:prstGeom>
          <a:solidFill>
            <a:schemeClr val="accent2">
              <a:lumMod val="40000"/>
              <a:lumOff val="6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a:t>
            </a:r>
            <a:endParaRPr lang="en-US" dirty="0"/>
          </a:p>
        </p:txBody>
      </p:sp>
      <p:sp>
        <p:nvSpPr>
          <p:cNvPr id="22" name="Oval 21"/>
          <p:cNvSpPr/>
          <p:nvPr/>
        </p:nvSpPr>
        <p:spPr>
          <a:xfrm>
            <a:off x="4114800" y="2209800"/>
            <a:ext cx="609600" cy="6096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E1</a:t>
            </a:r>
            <a:endParaRPr lang="en-US" dirty="0"/>
          </a:p>
        </p:txBody>
      </p:sp>
      <p:sp>
        <p:nvSpPr>
          <p:cNvPr id="23" name="Oval 22"/>
          <p:cNvSpPr/>
          <p:nvPr/>
        </p:nvSpPr>
        <p:spPr>
          <a:xfrm>
            <a:off x="4305300" y="2743200"/>
            <a:ext cx="228600" cy="228600"/>
          </a:xfrm>
          <a:prstGeom prst="ellipse">
            <a:avLst/>
          </a:prstGeom>
          <a:solidFill>
            <a:schemeClr val="bg2">
              <a:lumMod val="75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a:t>
            </a:r>
            <a:endParaRPr lang="en-US" dirty="0"/>
          </a:p>
        </p:txBody>
      </p:sp>
      <p:sp>
        <p:nvSpPr>
          <p:cNvPr id="30" name="Freeform 29"/>
          <p:cNvSpPr/>
          <p:nvPr/>
        </p:nvSpPr>
        <p:spPr>
          <a:xfrm>
            <a:off x="2895600" y="1828800"/>
            <a:ext cx="1604865" cy="216159"/>
          </a:xfrm>
          <a:custGeom>
            <a:avLst/>
            <a:gdLst>
              <a:gd name="connsiteX0" fmla="*/ 0 w 1604865"/>
              <a:gd name="connsiteY0" fmla="*/ 216159 h 216159"/>
              <a:gd name="connsiteX1" fmla="*/ 746449 w 1604865"/>
              <a:gd name="connsiteY1" fmla="*/ 1555 h 216159"/>
              <a:gd name="connsiteX2" fmla="*/ 1604865 w 1604865"/>
              <a:gd name="connsiteY2" fmla="*/ 206829 h 216159"/>
            </a:gdLst>
            <a:ahLst/>
            <a:cxnLst>
              <a:cxn ang="0">
                <a:pos x="connsiteX0" y="connsiteY0"/>
              </a:cxn>
              <a:cxn ang="0">
                <a:pos x="connsiteX1" y="connsiteY1"/>
              </a:cxn>
              <a:cxn ang="0">
                <a:pos x="connsiteX2" y="connsiteY2"/>
              </a:cxn>
            </a:cxnLst>
            <a:rect l="l" t="t" r="r" b="b"/>
            <a:pathLst>
              <a:path w="1604865" h="216159">
                <a:moveTo>
                  <a:pt x="0" y="216159"/>
                </a:moveTo>
                <a:cubicBezTo>
                  <a:pt x="239486" y="109634"/>
                  <a:pt x="478972" y="3110"/>
                  <a:pt x="746449" y="1555"/>
                </a:cubicBezTo>
                <a:cubicBezTo>
                  <a:pt x="1013926" y="0"/>
                  <a:pt x="1604865" y="206829"/>
                  <a:pt x="1604865" y="206829"/>
                </a:cubicBezTo>
              </a:path>
            </a:pathLst>
          </a:custGeom>
          <a:ln>
            <a:headEnd type="triangl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nvGrpSpPr>
          <p:cNvPr id="2" name="Group 46"/>
          <p:cNvGrpSpPr/>
          <p:nvPr/>
        </p:nvGrpSpPr>
        <p:grpSpPr>
          <a:xfrm>
            <a:off x="1147665" y="1482012"/>
            <a:ext cx="3293706" cy="580053"/>
            <a:chOff x="2519265" y="1482012"/>
            <a:chExt cx="3293706" cy="580053"/>
          </a:xfrm>
        </p:grpSpPr>
        <p:sp>
          <p:nvSpPr>
            <p:cNvPr id="29" name="Freeform 28"/>
            <p:cNvSpPr/>
            <p:nvPr/>
          </p:nvSpPr>
          <p:spPr>
            <a:xfrm>
              <a:off x="2528596" y="1845906"/>
              <a:ext cx="1604865" cy="216159"/>
            </a:xfrm>
            <a:custGeom>
              <a:avLst/>
              <a:gdLst>
                <a:gd name="connsiteX0" fmla="*/ 0 w 1604865"/>
                <a:gd name="connsiteY0" fmla="*/ 216159 h 216159"/>
                <a:gd name="connsiteX1" fmla="*/ 746449 w 1604865"/>
                <a:gd name="connsiteY1" fmla="*/ 1555 h 216159"/>
                <a:gd name="connsiteX2" fmla="*/ 1604865 w 1604865"/>
                <a:gd name="connsiteY2" fmla="*/ 206829 h 216159"/>
              </a:gdLst>
              <a:ahLst/>
              <a:cxnLst>
                <a:cxn ang="0">
                  <a:pos x="connsiteX0" y="connsiteY0"/>
                </a:cxn>
                <a:cxn ang="0">
                  <a:pos x="connsiteX1" y="connsiteY1"/>
                </a:cxn>
                <a:cxn ang="0">
                  <a:pos x="connsiteX2" y="connsiteY2"/>
                </a:cxn>
              </a:cxnLst>
              <a:rect l="l" t="t" r="r" b="b"/>
              <a:pathLst>
                <a:path w="1604865" h="216159">
                  <a:moveTo>
                    <a:pt x="0" y="216159"/>
                  </a:moveTo>
                  <a:cubicBezTo>
                    <a:pt x="239486" y="109634"/>
                    <a:pt x="478972" y="3110"/>
                    <a:pt x="746449" y="1555"/>
                  </a:cubicBezTo>
                  <a:cubicBezTo>
                    <a:pt x="1013926" y="0"/>
                    <a:pt x="1604865" y="206829"/>
                    <a:pt x="1604865" y="206829"/>
                  </a:cubicBezTo>
                </a:path>
              </a:pathLst>
            </a:custGeom>
            <a:ln>
              <a:headEnd type="triangl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2" name="Freeform 31"/>
            <p:cNvSpPr/>
            <p:nvPr/>
          </p:nvSpPr>
          <p:spPr>
            <a:xfrm>
              <a:off x="2519265" y="1482012"/>
              <a:ext cx="3293706" cy="514739"/>
            </a:xfrm>
            <a:custGeom>
              <a:avLst/>
              <a:gdLst>
                <a:gd name="connsiteX0" fmla="*/ 0 w 3293706"/>
                <a:gd name="connsiteY0" fmla="*/ 514739 h 514739"/>
                <a:gd name="connsiteX1" fmla="*/ 905070 w 3293706"/>
                <a:gd name="connsiteY1" fmla="*/ 85531 h 514739"/>
                <a:gd name="connsiteX2" fmla="*/ 2631233 w 3293706"/>
                <a:gd name="connsiteY2" fmla="*/ 57539 h 514739"/>
                <a:gd name="connsiteX3" fmla="*/ 3293706 w 3293706"/>
                <a:gd name="connsiteY3" fmla="*/ 430764 h 514739"/>
              </a:gdLst>
              <a:ahLst/>
              <a:cxnLst>
                <a:cxn ang="0">
                  <a:pos x="connsiteX0" y="connsiteY0"/>
                </a:cxn>
                <a:cxn ang="0">
                  <a:pos x="connsiteX1" y="connsiteY1"/>
                </a:cxn>
                <a:cxn ang="0">
                  <a:pos x="connsiteX2" y="connsiteY2"/>
                </a:cxn>
                <a:cxn ang="0">
                  <a:pos x="connsiteX3" y="connsiteY3"/>
                </a:cxn>
              </a:cxnLst>
              <a:rect l="l" t="t" r="r" b="b"/>
              <a:pathLst>
                <a:path w="3293706" h="514739">
                  <a:moveTo>
                    <a:pt x="0" y="514739"/>
                  </a:moveTo>
                  <a:cubicBezTo>
                    <a:pt x="233265" y="338235"/>
                    <a:pt x="466531" y="161731"/>
                    <a:pt x="905070" y="85531"/>
                  </a:cubicBezTo>
                  <a:cubicBezTo>
                    <a:pt x="1343609" y="9331"/>
                    <a:pt x="2233127" y="0"/>
                    <a:pt x="2631233" y="57539"/>
                  </a:cubicBezTo>
                  <a:cubicBezTo>
                    <a:pt x="3029339" y="115078"/>
                    <a:pt x="3293706" y="430764"/>
                    <a:pt x="3293706" y="430764"/>
                  </a:cubicBezTo>
                </a:path>
              </a:pathLst>
            </a:custGeom>
            <a:ln>
              <a:headEnd type="triangl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33" name="Oval 32"/>
          <p:cNvSpPr/>
          <p:nvPr/>
        </p:nvSpPr>
        <p:spPr>
          <a:xfrm>
            <a:off x="2286000" y="1295400"/>
            <a:ext cx="228600" cy="228600"/>
          </a:xfrm>
          <a:prstGeom prst="ellipse">
            <a:avLst/>
          </a:prstGeom>
          <a:solidFill>
            <a:schemeClr val="bg2">
              <a:lumMod val="75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a:t>
            </a:r>
            <a:endParaRPr lang="en-US" dirty="0"/>
          </a:p>
        </p:txBody>
      </p:sp>
      <p:sp>
        <p:nvSpPr>
          <p:cNvPr id="34" name="Oval 33"/>
          <p:cNvSpPr/>
          <p:nvPr/>
        </p:nvSpPr>
        <p:spPr>
          <a:xfrm>
            <a:off x="1981200" y="1676400"/>
            <a:ext cx="228600" cy="228600"/>
          </a:xfrm>
          <a:prstGeom prst="ellipse">
            <a:avLst/>
          </a:prstGeom>
          <a:solidFill>
            <a:schemeClr val="accent2">
              <a:lumMod val="40000"/>
              <a:lumOff val="6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a:t>
            </a:r>
            <a:endParaRPr lang="en-US" dirty="0"/>
          </a:p>
        </p:txBody>
      </p:sp>
      <p:sp>
        <p:nvSpPr>
          <p:cNvPr id="52" name="TextBox 51"/>
          <p:cNvSpPr txBox="1"/>
          <p:nvPr/>
        </p:nvSpPr>
        <p:spPr>
          <a:xfrm>
            <a:off x="3962400" y="1143000"/>
            <a:ext cx="1371600" cy="369332"/>
          </a:xfrm>
          <a:prstGeom prst="rect">
            <a:avLst/>
          </a:prstGeom>
          <a:noFill/>
        </p:spPr>
        <p:txBody>
          <a:bodyPr wrap="square" rtlCol="0">
            <a:spAutoFit/>
          </a:bodyPr>
          <a:lstStyle/>
          <a:p>
            <a:pPr algn="r"/>
            <a:r>
              <a:rPr lang="en-US" dirty="0" smtClean="0"/>
              <a:t>E1</a:t>
            </a:r>
            <a:endParaRPr lang="en-US" dirty="0"/>
          </a:p>
        </p:txBody>
      </p:sp>
      <p:sp>
        <p:nvSpPr>
          <p:cNvPr id="26" name="Rounded Rectangle 25"/>
          <p:cNvSpPr/>
          <p:nvPr/>
        </p:nvSpPr>
        <p:spPr>
          <a:xfrm>
            <a:off x="381000" y="3962400"/>
            <a:ext cx="4953000" cy="2286000"/>
          </a:xfrm>
          <a:prstGeom prst="roundRect">
            <a:avLst>
              <a:gd name="adj" fmla="val 6055"/>
            </a:avLst>
          </a:prstGeom>
          <a:solidFill>
            <a:schemeClr val="accent3">
              <a:lumMod val="20000"/>
              <a:lumOff val="80000"/>
            </a:schemeClr>
          </a:solidFill>
          <a:ln>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p:cNvSpPr/>
          <p:nvPr/>
        </p:nvSpPr>
        <p:spPr>
          <a:xfrm>
            <a:off x="838200" y="5029200"/>
            <a:ext cx="609600" cy="609600"/>
          </a:xfrm>
          <a:prstGeom prst="ellipse">
            <a:avLst/>
          </a:prstGeom>
          <a:solidFill>
            <a:schemeClr val="accent6">
              <a:lumMod val="75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E2</a:t>
            </a:r>
            <a:endParaRPr lang="en-US" dirty="0"/>
          </a:p>
        </p:txBody>
      </p:sp>
      <p:sp>
        <p:nvSpPr>
          <p:cNvPr id="35" name="Oval 34"/>
          <p:cNvSpPr/>
          <p:nvPr/>
        </p:nvSpPr>
        <p:spPr>
          <a:xfrm>
            <a:off x="2514600" y="5029200"/>
            <a:ext cx="609600" cy="609600"/>
          </a:xfrm>
          <a:prstGeom prst="ellipse">
            <a:avLst/>
          </a:prstGeom>
          <a:solidFill>
            <a:schemeClr val="accent6">
              <a:lumMod val="75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E2</a:t>
            </a:r>
            <a:endParaRPr lang="en-US" dirty="0"/>
          </a:p>
        </p:txBody>
      </p:sp>
      <p:sp>
        <p:nvSpPr>
          <p:cNvPr id="37" name="Oval 36"/>
          <p:cNvSpPr/>
          <p:nvPr/>
        </p:nvSpPr>
        <p:spPr>
          <a:xfrm>
            <a:off x="2705100" y="5562600"/>
            <a:ext cx="228600" cy="228600"/>
          </a:xfrm>
          <a:prstGeom prst="ellipse">
            <a:avLst/>
          </a:prstGeom>
          <a:solidFill>
            <a:schemeClr val="accent2">
              <a:lumMod val="40000"/>
              <a:lumOff val="6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a:t>
            </a:r>
            <a:endParaRPr lang="en-US" dirty="0"/>
          </a:p>
        </p:txBody>
      </p:sp>
      <p:sp>
        <p:nvSpPr>
          <p:cNvPr id="38" name="Oval 37"/>
          <p:cNvSpPr/>
          <p:nvPr/>
        </p:nvSpPr>
        <p:spPr>
          <a:xfrm>
            <a:off x="4114800" y="5029200"/>
            <a:ext cx="609600" cy="609600"/>
          </a:xfrm>
          <a:prstGeom prst="ellipse">
            <a:avLst/>
          </a:prstGeom>
          <a:solidFill>
            <a:schemeClr val="accent6">
              <a:lumMod val="75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E2</a:t>
            </a:r>
            <a:endParaRPr lang="en-US" dirty="0"/>
          </a:p>
        </p:txBody>
      </p:sp>
      <p:sp>
        <p:nvSpPr>
          <p:cNvPr id="39" name="Oval 38"/>
          <p:cNvSpPr/>
          <p:nvPr/>
        </p:nvSpPr>
        <p:spPr>
          <a:xfrm>
            <a:off x="4305300" y="5562600"/>
            <a:ext cx="228600" cy="228600"/>
          </a:xfrm>
          <a:prstGeom prst="ellipse">
            <a:avLst/>
          </a:prstGeom>
          <a:solidFill>
            <a:schemeClr val="bg2">
              <a:lumMod val="75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a:t>
            </a:r>
            <a:endParaRPr lang="en-US" dirty="0"/>
          </a:p>
        </p:txBody>
      </p:sp>
      <p:sp>
        <p:nvSpPr>
          <p:cNvPr id="45" name="Freeform 44"/>
          <p:cNvSpPr/>
          <p:nvPr/>
        </p:nvSpPr>
        <p:spPr>
          <a:xfrm>
            <a:off x="2895600" y="4648200"/>
            <a:ext cx="1604865" cy="216159"/>
          </a:xfrm>
          <a:custGeom>
            <a:avLst/>
            <a:gdLst>
              <a:gd name="connsiteX0" fmla="*/ 0 w 1604865"/>
              <a:gd name="connsiteY0" fmla="*/ 216159 h 216159"/>
              <a:gd name="connsiteX1" fmla="*/ 746449 w 1604865"/>
              <a:gd name="connsiteY1" fmla="*/ 1555 h 216159"/>
              <a:gd name="connsiteX2" fmla="*/ 1604865 w 1604865"/>
              <a:gd name="connsiteY2" fmla="*/ 206829 h 216159"/>
            </a:gdLst>
            <a:ahLst/>
            <a:cxnLst>
              <a:cxn ang="0">
                <a:pos x="connsiteX0" y="connsiteY0"/>
              </a:cxn>
              <a:cxn ang="0">
                <a:pos x="connsiteX1" y="connsiteY1"/>
              </a:cxn>
              <a:cxn ang="0">
                <a:pos x="connsiteX2" y="connsiteY2"/>
              </a:cxn>
            </a:cxnLst>
            <a:rect l="l" t="t" r="r" b="b"/>
            <a:pathLst>
              <a:path w="1604865" h="216159">
                <a:moveTo>
                  <a:pt x="0" y="216159"/>
                </a:moveTo>
                <a:cubicBezTo>
                  <a:pt x="239486" y="109634"/>
                  <a:pt x="478972" y="3110"/>
                  <a:pt x="746449" y="1555"/>
                </a:cubicBezTo>
                <a:cubicBezTo>
                  <a:pt x="1013926" y="0"/>
                  <a:pt x="1604865" y="206829"/>
                  <a:pt x="1604865" y="206829"/>
                </a:cubicBezTo>
              </a:path>
            </a:pathLst>
          </a:custGeom>
          <a:ln>
            <a:headEnd type="triangl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nvGrpSpPr>
          <p:cNvPr id="46" name="Group 46"/>
          <p:cNvGrpSpPr/>
          <p:nvPr/>
        </p:nvGrpSpPr>
        <p:grpSpPr>
          <a:xfrm>
            <a:off x="1147665" y="4301412"/>
            <a:ext cx="3293706" cy="580053"/>
            <a:chOff x="2519265" y="1482012"/>
            <a:chExt cx="3293706" cy="580053"/>
          </a:xfrm>
        </p:grpSpPr>
        <p:sp>
          <p:nvSpPr>
            <p:cNvPr id="47" name="Freeform 46"/>
            <p:cNvSpPr/>
            <p:nvPr/>
          </p:nvSpPr>
          <p:spPr>
            <a:xfrm>
              <a:off x="2528596" y="1845906"/>
              <a:ext cx="1604865" cy="216159"/>
            </a:xfrm>
            <a:custGeom>
              <a:avLst/>
              <a:gdLst>
                <a:gd name="connsiteX0" fmla="*/ 0 w 1604865"/>
                <a:gd name="connsiteY0" fmla="*/ 216159 h 216159"/>
                <a:gd name="connsiteX1" fmla="*/ 746449 w 1604865"/>
                <a:gd name="connsiteY1" fmla="*/ 1555 h 216159"/>
                <a:gd name="connsiteX2" fmla="*/ 1604865 w 1604865"/>
                <a:gd name="connsiteY2" fmla="*/ 206829 h 216159"/>
              </a:gdLst>
              <a:ahLst/>
              <a:cxnLst>
                <a:cxn ang="0">
                  <a:pos x="connsiteX0" y="connsiteY0"/>
                </a:cxn>
                <a:cxn ang="0">
                  <a:pos x="connsiteX1" y="connsiteY1"/>
                </a:cxn>
                <a:cxn ang="0">
                  <a:pos x="connsiteX2" y="connsiteY2"/>
                </a:cxn>
              </a:cxnLst>
              <a:rect l="l" t="t" r="r" b="b"/>
              <a:pathLst>
                <a:path w="1604865" h="216159">
                  <a:moveTo>
                    <a:pt x="0" y="216159"/>
                  </a:moveTo>
                  <a:cubicBezTo>
                    <a:pt x="239486" y="109634"/>
                    <a:pt x="478972" y="3110"/>
                    <a:pt x="746449" y="1555"/>
                  </a:cubicBezTo>
                  <a:cubicBezTo>
                    <a:pt x="1013926" y="0"/>
                    <a:pt x="1604865" y="206829"/>
                    <a:pt x="1604865" y="206829"/>
                  </a:cubicBezTo>
                </a:path>
              </a:pathLst>
            </a:custGeom>
            <a:ln>
              <a:headEnd type="triangl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8" name="Freeform 47"/>
            <p:cNvSpPr/>
            <p:nvPr/>
          </p:nvSpPr>
          <p:spPr>
            <a:xfrm>
              <a:off x="2519265" y="1482012"/>
              <a:ext cx="3293706" cy="514739"/>
            </a:xfrm>
            <a:custGeom>
              <a:avLst/>
              <a:gdLst>
                <a:gd name="connsiteX0" fmla="*/ 0 w 3293706"/>
                <a:gd name="connsiteY0" fmla="*/ 514739 h 514739"/>
                <a:gd name="connsiteX1" fmla="*/ 905070 w 3293706"/>
                <a:gd name="connsiteY1" fmla="*/ 85531 h 514739"/>
                <a:gd name="connsiteX2" fmla="*/ 2631233 w 3293706"/>
                <a:gd name="connsiteY2" fmla="*/ 57539 h 514739"/>
                <a:gd name="connsiteX3" fmla="*/ 3293706 w 3293706"/>
                <a:gd name="connsiteY3" fmla="*/ 430764 h 514739"/>
              </a:gdLst>
              <a:ahLst/>
              <a:cxnLst>
                <a:cxn ang="0">
                  <a:pos x="connsiteX0" y="connsiteY0"/>
                </a:cxn>
                <a:cxn ang="0">
                  <a:pos x="connsiteX1" y="connsiteY1"/>
                </a:cxn>
                <a:cxn ang="0">
                  <a:pos x="connsiteX2" y="connsiteY2"/>
                </a:cxn>
                <a:cxn ang="0">
                  <a:pos x="connsiteX3" y="connsiteY3"/>
                </a:cxn>
              </a:cxnLst>
              <a:rect l="l" t="t" r="r" b="b"/>
              <a:pathLst>
                <a:path w="3293706" h="514739">
                  <a:moveTo>
                    <a:pt x="0" y="514739"/>
                  </a:moveTo>
                  <a:cubicBezTo>
                    <a:pt x="233265" y="338235"/>
                    <a:pt x="466531" y="161731"/>
                    <a:pt x="905070" y="85531"/>
                  </a:cubicBezTo>
                  <a:cubicBezTo>
                    <a:pt x="1343609" y="9331"/>
                    <a:pt x="2233127" y="0"/>
                    <a:pt x="2631233" y="57539"/>
                  </a:cubicBezTo>
                  <a:cubicBezTo>
                    <a:pt x="3029339" y="115078"/>
                    <a:pt x="3293706" y="430764"/>
                    <a:pt x="3293706" y="430764"/>
                  </a:cubicBezTo>
                </a:path>
              </a:pathLst>
            </a:custGeom>
            <a:ln>
              <a:headEnd type="triangl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51" name="Oval 50"/>
          <p:cNvSpPr/>
          <p:nvPr/>
        </p:nvSpPr>
        <p:spPr>
          <a:xfrm>
            <a:off x="2286000" y="4114800"/>
            <a:ext cx="228600" cy="228600"/>
          </a:xfrm>
          <a:prstGeom prst="ellipse">
            <a:avLst/>
          </a:prstGeom>
          <a:solidFill>
            <a:schemeClr val="bg2">
              <a:lumMod val="75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a:t>
            </a:r>
            <a:endParaRPr lang="en-US" dirty="0"/>
          </a:p>
        </p:txBody>
      </p:sp>
      <p:sp>
        <p:nvSpPr>
          <p:cNvPr id="53" name="Oval 52"/>
          <p:cNvSpPr/>
          <p:nvPr/>
        </p:nvSpPr>
        <p:spPr>
          <a:xfrm>
            <a:off x="1981200" y="4495800"/>
            <a:ext cx="228600" cy="228600"/>
          </a:xfrm>
          <a:prstGeom prst="ellipse">
            <a:avLst/>
          </a:prstGeom>
          <a:solidFill>
            <a:schemeClr val="accent2">
              <a:lumMod val="40000"/>
              <a:lumOff val="6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a:t>
            </a:r>
            <a:endParaRPr lang="en-US" dirty="0"/>
          </a:p>
        </p:txBody>
      </p:sp>
      <p:sp>
        <p:nvSpPr>
          <p:cNvPr id="54" name="TextBox 53"/>
          <p:cNvSpPr txBox="1"/>
          <p:nvPr/>
        </p:nvSpPr>
        <p:spPr>
          <a:xfrm>
            <a:off x="4038600" y="3962400"/>
            <a:ext cx="1295400" cy="369332"/>
          </a:xfrm>
          <a:prstGeom prst="rect">
            <a:avLst/>
          </a:prstGeom>
          <a:noFill/>
        </p:spPr>
        <p:txBody>
          <a:bodyPr wrap="square" rtlCol="0">
            <a:spAutoFit/>
          </a:bodyPr>
          <a:lstStyle/>
          <a:p>
            <a:pPr algn="r"/>
            <a:r>
              <a:rPr lang="en-US" dirty="0" smtClean="0"/>
              <a:t>E2</a:t>
            </a:r>
            <a:endParaRPr lang="en-US" dirty="0"/>
          </a:p>
        </p:txBody>
      </p:sp>
      <p:cxnSp>
        <p:nvCxnSpPr>
          <p:cNvPr id="58" name="Straight Arrow Connector 57"/>
          <p:cNvCxnSpPr/>
          <p:nvPr/>
        </p:nvCxnSpPr>
        <p:spPr>
          <a:xfrm flipH="1">
            <a:off x="2133600" y="1600200"/>
            <a:ext cx="304800" cy="2819400"/>
          </a:xfrm>
          <a:prstGeom prst="straightConnector1">
            <a:avLst/>
          </a:prstGeom>
          <a:ln w="57150">
            <a:solidFill>
              <a:srgbClr val="FF0000"/>
            </a:solidFill>
            <a:prstDash val="dash"/>
            <a:headEnd type="arrow"/>
            <a:tailEnd type="arrow"/>
          </a:ln>
        </p:spPr>
        <p:style>
          <a:lnRef idx="1">
            <a:schemeClr val="accent1"/>
          </a:lnRef>
          <a:fillRef idx="0">
            <a:schemeClr val="accent1"/>
          </a:fillRef>
          <a:effectRef idx="0">
            <a:schemeClr val="accent1"/>
          </a:effectRef>
          <a:fontRef idx="minor">
            <a:schemeClr val="tx1"/>
          </a:fontRef>
        </p:style>
      </p:cxnSp>
      <p:sp>
        <p:nvSpPr>
          <p:cNvPr id="60" name="TextBox 59"/>
          <p:cNvSpPr txBox="1"/>
          <p:nvPr/>
        </p:nvSpPr>
        <p:spPr>
          <a:xfrm>
            <a:off x="5715000" y="2209800"/>
            <a:ext cx="3124200" cy="3416320"/>
          </a:xfrm>
          <a:prstGeom prst="rect">
            <a:avLst/>
          </a:prstGeom>
          <a:noFill/>
        </p:spPr>
        <p:txBody>
          <a:bodyPr wrap="square" rtlCol="0">
            <a:spAutoFit/>
          </a:bodyPr>
          <a:lstStyle/>
          <a:p>
            <a:r>
              <a:rPr lang="en-US" dirty="0" smtClean="0"/>
              <a:t>If the constraints around E1’s P overlap the SAR constraints around E2’s S, then there is an inferred pathway to funnel substrates between these pathways.</a:t>
            </a:r>
          </a:p>
          <a:p>
            <a:endParaRPr lang="en-US" dirty="0" smtClean="0"/>
          </a:p>
          <a:p>
            <a:r>
              <a:rPr lang="en-US" dirty="0" smtClean="0"/>
              <a:t>If P</a:t>
            </a:r>
            <a:r>
              <a:rPr lang="en-US" baseline="-25000" dirty="0" smtClean="0"/>
              <a:t>E1 </a:t>
            </a:r>
            <a:r>
              <a:rPr lang="en-US" dirty="0" smtClean="0"/>
              <a:t>matches the SAR constraints of S</a:t>
            </a:r>
            <a:r>
              <a:rPr lang="en-US" baseline="-25000" dirty="0" smtClean="0"/>
              <a:t>E2</a:t>
            </a:r>
            <a:r>
              <a:rPr lang="en-US" dirty="0" smtClean="0"/>
              <a:t>, but not its mechanistic constraints, then it is a competitive inhibitor</a:t>
            </a:r>
          </a:p>
          <a:p>
            <a:endParaRPr lang="en-US" dirty="0" smtClean="0"/>
          </a:p>
        </p:txBody>
      </p:sp>
      <p:sp>
        <p:nvSpPr>
          <p:cNvPr id="61" name="TextBox 60"/>
          <p:cNvSpPr txBox="1"/>
          <p:nvPr/>
        </p:nvSpPr>
        <p:spPr>
          <a:xfrm>
            <a:off x="6172200" y="1535668"/>
            <a:ext cx="2133600" cy="369332"/>
          </a:xfrm>
          <a:prstGeom prst="rect">
            <a:avLst/>
          </a:prstGeom>
          <a:noFill/>
        </p:spPr>
        <p:txBody>
          <a:bodyPr wrap="square" rtlCol="0">
            <a:spAutoFit/>
          </a:bodyPr>
          <a:lstStyle/>
          <a:p>
            <a:r>
              <a:rPr lang="en-US" dirty="0" smtClean="0"/>
              <a:t>A            B            C</a:t>
            </a:r>
            <a:endParaRPr lang="en-US" dirty="0"/>
          </a:p>
        </p:txBody>
      </p:sp>
      <p:cxnSp>
        <p:nvCxnSpPr>
          <p:cNvPr id="63" name="Straight Arrow Connector 62"/>
          <p:cNvCxnSpPr/>
          <p:nvPr/>
        </p:nvCxnSpPr>
        <p:spPr>
          <a:xfrm>
            <a:off x="6477000" y="1688068"/>
            <a:ext cx="457200" cy="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64" name="Straight Arrow Connector 63"/>
          <p:cNvCxnSpPr/>
          <p:nvPr/>
        </p:nvCxnSpPr>
        <p:spPr>
          <a:xfrm>
            <a:off x="7239000" y="1688068"/>
            <a:ext cx="457200" cy="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65" name="Rectangle 64"/>
          <p:cNvSpPr/>
          <p:nvPr/>
        </p:nvSpPr>
        <p:spPr>
          <a:xfrm>
            <a:off x="6477000" y="1230868"/>
            <a:ext cx="413896" cy="369332"/>
          </a:xfrm>
          <a:prstGeom prst="rect">
            <a:avLst/>
          </a:prstGeom>
        </p:spPr>
        <p:txBody>
          <a:bodyPr wrap="none">
            <a:spAutoFit/>
          </a:bodyPr>
          <a:lstStyle/>
          <a:p>
            <a:r>
              <a:rPr lang="en-US" dirty="0" smtClean="0"/>
              <a:t>E1</a:t>
            </a:r>
            <a:endParaRPr lang="en-US" dirty="0"/>
          </a:p>
        </p:txBody>
      </p:sp>
      <p:sp>
        <p:nvSpPr>
          <p:cNvPr id="66" name="Rectangle 65"/>
          <p:cNvSpPr/>
          <p:nvPr/>
        </p:nvSpPr>
        <p:spPr>
          <a:xfrm>
            <a:off x="7239000" y="1230868"/>
            <a:ext cx="413896" cy="369332"/>
          </a:xfrm>
          <a:prstGeom prst="rect">
            <a:avLst/>
          </a:prstGeom>
        </p:spPr>
        <p:txBody>
          <a:bodyPr wrap="none">
            <a:spAutoFit/>
          </a:bodyPr>
          <a:lstStyle/>
          <a:p>
            <a:r>
              <a:rPr lang="en-US" dirty="0" smtClean="0"/>
              <a:t>E2</a:t>
            </a:r>
            <a:endParaRPr lang="en-US" dirty="0"/>
          </a:p>
        </p:txBody>
      </p:sp>
      <p:grpSp>
        <p:nvGrpSpPr>
          <p:cNvPr id="8" name="Group 7"/>
          <p:cNvGrpSpPr/>
          <p:nvPr/>
        </p:nvGrpSpPr>
        <p:grpSpPr>
          <a:xfrm>
            <a:off x="6515100" y="5890274"/>
            <a:ext cx="1485900" cy="369332"/>
            <a:chOff x="6515100" y="5890274"/>
            <a:chExt cx="1485900" cy="369332"/>
          </a:xfrm>
        </p:grpSpPr>
        <p:sp>
          <p:nvSpPr>
            <p:cNvPr id="36" name="Rectangle 35"/>
            <p:cNvSpPr/>
            <p:nvPr/>
          </p:nvSpPr>
          <p:spPr>
            <a:xfrm>
              <a:off x="6515100" y="5890274"/>
              <a:ext cx="413896" cy="369332"/>
            </a:xfrm>
            <a:prstGeom prst="rect">
              <a:avLst/>
            </a:prstGeom>
          </p:spPr>
          <p:txBody>
            <a:bodyPr wrap="none">
              <a:spAutoFit/>
            </a:bodyPr>
            <a:lstStyle/>
            <a:p>
              <a:r>
                <a:rPr lang="en-US" dirty="0" smtClean="0"/>
                <a:t>E1</a:t>
              </a:r>
              <a:endParaRPr lang="en-US" dirty="0"/>
            </a:p>
          </p:txBody>
        </p:sp>
        <p:sp>
          <p:nvSpPr>
            <p:cNvPr id="40" name="Rectangle 39"/>
            <p:cNvSpPr/>
            <p:nvPr/>
          </p:nvSpPr>
          <p:spPr>
            <a:xfrm>
              <a:off x="7587104" y="5890274"/>
              <a:ext cx="413896" cy="369332"/>
            </a:xfrm>
            <a:prstGeom prst="rect">
              <a:avLst/>
            </a:prstGeom>
          </p:spPr>
          <p:txBody>
            <a:bodyPr wrap="none">
              <a:spAutoFit/>
            </a:bodyPr>
            <a:lstStyle/>
            <a:p>
              <a:r>
                <a:rPr lang="en-US" dirty="0" smtClean="0"/>
                <a:t>E2</a:t>
              </a:r>
              <a:endParaRPr lang="en-US" dirty="0"/>
            </a:p>
          </p:txBody>
        </p:sp>
        <p:cxnSp>
          <p:nvCxnSpPr>
            <p:cNvPr id="4" name="Straight Connector 3"/>
            <p:cNvCxnSpPr/>
            <p:nvPr/>
          </p:nvCxnSpPr>
          <p:spPr>
            <a:xfrm>
              <a:off x="6934200" y="6074940"/>
              <a:ext cx="5334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7467600" y="5960640"/>
              <a:ext cx="0" cy="2286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0">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1"/>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3"/>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4"/>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6"/>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60">
                                            <p:txEl>
                                              <p:pRg st="2" end="2"/>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p:bldP spid="65" grpId="0"/>
      <p:bldP spid="66" grpId="0"/>
    </p:bld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accent4">
            <a:lumMod val="40000"/>
            <a:lumOff val="60000"/>
          </a:schemeClr>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762000"/>
            <a:ext cx="8229600" cy="5364163"/>
          </a:xfrm>
        </p:spPr>
        <p:txBody>
          <a:bodyPr/>
          <a:lstStyle/>
          <a:p>
            <a:pPr marL="0" indent="0">
              <a:buNone/>
            </a:pPr>
            <a:r>
              <a:rPr lang="en-US" dirty="0" smtClean="0"/>
              <a:t>I want to put nitrogen fixation genes into chloroplasts.  How would I go about doing that?  </a:t>
            </a:r>
          </a:p>
          <a:p>
            <a:pPr marL="0" indent="0">
              <a:buNone/>
            </a:pPr>
            <a:endParaRPr lang="en-US" dirty="0"/>
          </a:p>
          <a:p>
            <a:pPr marL="0" indent="0">
              <a:buNone/>
            </a:pPr>
            <a:endParaRPr lang="en-US" dirty="0" smtClean="0"/>
          </a:p>
          <a:p>
            <a:pPr marL="0" indent="0">
              <a:buNone/>
            </a:pPr>
            <a:endParaRPr lang="en-US" dirty="0"/>
          </a:p>
          <a:p>
            <a:pPr marL="0" indent="0">
              <a:buNone/>
            </a:pPr>
            <a:r>
              <a:rPr lang="en-US" dirty="0" smtClean="0"/>
              <a:t>Is that going to work?</a:t>
            </a:r>
            <a:endParaRPr lang="en-US" dirty="0"/>
          </a:p>
        </p:txBody>
      </p:sp>
    </p:spTree>
    <p:extLst>
      <p:ext uri="{BB962C8B-B14F-4D97-AF65-F5344CB8AC3E}">
        <p14:creationId xmlns:p14="http://schemas.microsoft.com/office/powerpoint/2010/main" val="60068675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accent4">
            <a:lumMod val="40000"/>
            <a:lumOff val="60000"/>
          </a:schemeClr>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762000"/>
            <a:ext cx="8229600" cy="5364163"/>
          </a:xfrm>
        </p:spPr>
        <p:txBody>
          <a:bodyPr/>
          <a:lstStyle/>
          <a:p>
            <a:pPr marL="0" indent="0">
              <a:buNone/>
            </a:pPr>
            <a:r>
              <a:rPr lang="en-US" dirty="0" smtClean="0"/>
              <a:t>Why might I want to target proteins to these various compartments:</a:t>
            </a:r>
          </a:p>
          <a:p>
            <a:pPr marL="0" indent="0">
              <a:buNone/>
            </a:pPr>
            <a:endParaRPr lang="en-US" dirty="0"/>
          </a:p>
          <a:p>
            <a:pPr marL="0" indent="0">
              <a:buNone/>
            </a:pPr>
            <a:r>
              <a:rPr lang="en-US" dirty="0" smtClean="0"/>
              <a:t>Nucleus</a:t>
            </a:r>
          </a:p>
          <a:p>
            <a:pPr marL="0" indent="0">
              <a:buNone/>
            </a:pPr>
            <a:r>
              <a:rPr lang="en-US" dirty="0" smtClean="0"/>
              <a:t>Mitochondrion</a:t>
            </a:r>
          </a:p>
          <a:p>
            <a:pPr marL="0" indent="0">
              <a:buNone/>
            </a:pPr>
            <a:r>
              <a:rPr lang="en-US" dirty="0" smtClean="0"/>
              <a:t>Chloroplast</a:t>
            </a:r>
          </a:p>
          <a:p>
            <a:pPr marL="0" indent="0">
              <a:buNone/>
            </a:pPr>
            <a:r>
              <a:rPr lang="en-US" dirty="0" smtClean="0"/>
              <a:t>Plastid</a:t>
            </a:r>
          </a:p>
          <a:p>
            <a:pPr marL="0" indent="0">
              <a:buNone/>
            </a:pPr>
            <a:r>
              <a:rPr lang="en-US" dirty="0" smtClean="0"/>
              <a:t>Endoplasmic Reticulum</a:t>
            </a:r>
            <a:endParaRPr lang="en-US" dirty="0"/>
          </a:p>
        </p:txBody>
      </p:sp>
    </p:spTree>
    <p:extLst>
      <p:ext uri="{BB962C8B-B14F-4D97-AF65-F5344CB8AC3E}">
        <p14:creationId xmlns:p14="http://schemas.microsoft.com/office/powerpoint/2010/main" val="350339832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TextBox 19"/>
          <p:cNvSpPr txBox="1">
            <a:spLocks noChangeArrowheads="1"/>
          </p:cNvSpPr>
          <p:nvPr/>
        </p:nvSpPr>
        <p:spPr bwMode="auto">
          <a:xfrm>
            <a:off x="457200" y="304800"/>
            <a:ext cx="8458200" cy="523220"/>
          </a:xfrm>
          <a:prstGeom prst="rect">
            <a:avLst/>
          </a:prstGeom>
          <a:noFill/>
          <a:ln w="9525">
            <a:noFill/>
            <a:miter lim="800000"/>
            <a:headEnd/>
            <a:tailEnd/>
          </a:ln>
        </p:spPr>
        <p:txBody>
          <a:bodyPr wrap="square">
            <a:spAutoFit/>
          </a:bodyPr>
          <a:lstStyle/>
          <a:p>
            <a:pPr fontAlgn="base">
              <a:spcBef>
                <a:spcPct val="0"/>
              </a:spcBef>
              <a:spcAft>
                <a:spcPct val="0"/>
              </a:spcAft>
            </a:pPr>
            <a:r>
              <a:rPr lang="en-US" sz="2800" dirty="0" smtClean="0">
                <a:solidFill>
                  <a:prstClr val="black"/>
                </a:solidFill>
                <a:latin typeface="Rockwell Extra Bold" pitchFamily="18" charset="0"/>
                <a:cs typeface="Arial" charset="0"/>
              </a:rPr>
              <a:t>What then is the process?</a:t>
            </a:r>
          </a:p>
        </p:txBody>
      </p:sp>
      <p:sp>
        <p:nvSpPr>
          <p:cNvPr id="19" name="Oval 18"/>
          <p:cNvSpPr/>
          <p:nvPr/>
        </p:nvSpPr>
        <p:spPr>
          <a:xfrm>
            <a:off x="1295400" y="1758820"/>
            <a:ext cx="609600" cy="6096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E1</a:t>
            </a:r>
            <a:endParaRPr lang="en-US" dirty="0"/>
          </a:p>
        </p:txBody>
      </p:sp>
      <p:sp>
        <p:nvSpPr>
          <p:cNvPr id="20" name="Oval 19"/>
          <p:cNvSpPr/>
          <p:nvPr/>
        </p:nvSpPr>
        <p:spPr>
          <a:xfrm>
            <a:off x="2971800" y="1758820"/>
            <a:ext cx="609600" cy="6096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E1</a:t>
            </a:r>
            <a:endParaRPr lang="en-US" dirty="0"/>
          </a:p>
        </p:txBody>
      </p:sp>
      <p:sp>
        <p:nvSpPr>
          <p:cNvPr id="21" name="Oval 20"/>
          <p:cNvSpPr/>
          <p:nvPr/>
        </p:nvSpPr>
        <p:spPr>
          <a:xfrm>
            <a:off x="3162300" y="2292220"/>
            <a:ext cx="228600" cy="228600"/>
          </a:xfrm>
          <a:prstGeom prst="ellipse">
            <a:avLst/>
          </a:prstGeom>
          <a:solidFill>
            <a:schemeClr val="accent2">
              <a:lumMod val="40000"/>
              <a:lumOff val="6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A</a:t>
            </a:r>
            <a:endParaRPr lang="en-US" dirty="0"/>
          </a:p>
        </p:txBody>
      </p:sp>
      <p:sp>
        <p:nvSpPr>
          <p:cNvPr id="22" name="Oval 21"/>
          <p:cNvSpPr/>
          <p:nvPr/>
        </p:nvSpPr>
        <p:spPr>
          <a:xfrm>
            <a:off x="4572000" y="1758820"/>
            <a:ext cx="609600" cy="6096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E1</a:t>
            </a:r>
            <a:endParaRPr lang="en-US" dirty="0"/>
          </a:p>
        </p:txBody>
      </p:sp>
      <p:sp>
        <p:nvSpPr>
          <p:cNvPr id="23" name="Oval 22"/>
          <p:cNvSpPr/>
          <p:nvPr/>
        </p:nvSpPr>
        <p:spPr>
          <a:xfrm>
            <a:off x="4762500" y="2292220"/>
            <a:ext cx="228600" cy="228600"/>
          </a:xfrm>
          <a:prstGeom prst="ellipse">
            <a:avLst/>
          </a:prstGeom>
          <a:solidFill>
            <a:schemeClr val="bg2">
              <a:lumMod val="75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B</a:t>
            </a:r>
            <a:endParaRPr lang="en-US" dirty="0"/>
          </a:p>
        </p:txBody>
      </p:sp>
      <p:sp>
        <p:nvSpPr>
          <p:cNvPr id="31" name="Oval 30"/>
          <p:cNvSpPr/>
          <p:nvPr/>
        </p:nvSpPr>
        <p:spPr>
          <a:xfrm>
            <a:off x="2286000" y="4730620"/>
            <a:ext cx="609600" cy="609600"/>
          </a:xfrm>
          <a:prstGeom prst="ellipse">
            <a:avLst/>
          </a:prstGeom>
          <a:solidFill>
            <a:schemeClr val="accent6">
              <a:lumMod val="75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E2</a:t>
            </a:r>
            <a:endParaRPr lang="en-US" dirty="0"/>
          </a:p>
        </p:txBody>
      </p:sp>
      <p:sp>
        <p:nvSpPr>
          <p:cNvPr id="35" name="Oval 34"/>
          <p:cNvSpPr/>
          <p:nvPr/>
        </p:nvSpPr>
        <p:spPr>
          <a:xfrm>
            <a:off x="3962400" y="4730620"/>
            <a:ext cx="609600" cy="609600"/>
          </a:xfrm>
          <a:prstGeom prst="ellipse">
            <a:avLst/>
          </a:prstGeom>
          <a:solidFill>
            <a:schemeClr val="accent6">
              <a:lumMod val="75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E2</a:t>
            </a:r>
            <a:endParaRPr lang="en-US" dirty="0"/>
          </a:p>
        </p:txBody>
      </p:sp>
      <p:sp>
        <p:nvSpPr>
          <p:cNvPr id="37" name="Oval 36"/>
          <p:cNvSpPr/>
          <p:nvPr/>
        </p:nvSpPr>
        <p:spPr>
          <a:xfrm>
            <a:off x="4152900" y="5264020"/>
            <a:ext cx="228600" cy="228600"/>
          </a:xfrm>
          <a:prstGeom prst="ellipse">
            <a:avLst/>
          </a:prstGeom>
          <a:solidFill>
            <a:schemeClr val="bg2">
              <a:lumMod val="75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B</a:t>
            </a:r>
          </a:p>
        </p:txBody>
      </p:sp>
      <p:sp>
        <p:nvSpPr>
          <p:cNvPr id="38" name="Oval 37"/>
          <p:cNvSpPr/>
          <p:nvPr/>
        </p:nvSpPr>
        <p:spPr>
          <a:xfrm>
            <a:off x="5562600" y="4730620"/>
            <a:ext cx="609600" cy="609600"/>
          </a:xfrm>
          <a:prstGeom prst="ellipse">
            <a:avLst/>
          </a:prstGeom>
          <a:solidFill>
            <a:schemeClr val="accent6">
              <a:lumMod val="75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E2</a:t>
            </a:r>
            <a:endParaRPr lang="en-US" dirty="0"/>
          </a:p>
        </p:txBody>
      </p:sp>
      <p:sp>
        <p:nvSpPr>
          <p:cNvPr id="39" name="Oval 38"/>
          <p:cNvSpPr/>
          <p:nvPr/>
        </p:nvSpPr>
        <p:spPr>
          <a:xfrm>
            <a:off x="5753100" y="5264020"/>
            <a:ext cx="228600" cy="228600"/>
          </a:xfrm>
          <a:prstGeom prst="ellipse">
            <a:avLst/>
          </a:prstGeom>
          <a:solidFill>
            <a:schemeClr val="accent3">
              <a:lumMod val="75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a:t>
            </a:r>
            <a:endParaRPr lang="en-US" dirty="0"/>
          </a:p>
        </p:txBody>
      </p:sp>
      <p:sp>
        <p:nvSpPr>
          <p:cNvPr id="41" name="Oval 40"/>
          <p:cNvSpPr/>
          <p:nvPr/>
        </p:nvSpPr>
        <p:spPr>
          <a:xfrm>
            <a:off x="1295400" y="2825620"/>
            <a:ext cx="609600" cy="609600"/>
          </a:xfrm>
          <a:prstGeom prst="ellipse">
            <a:avLst/>
          </a:prstGeom>
          <a:solidFill>
            <a:schemeClr val="accent2">
              <a:lumMod val="40000"/>
              <a:lumOff val="6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A</a:t>
            </a:r>
          </a:p>
        </p:txBody>
      </p:sp>
      <p:sp>
        <p:nvSpPr>
          <p:cNvPr id="42" name="Freeform 41"/>
          <p:cNvSpPr/>
          <p:nvPr/>
        </p:nvSpPr>
        <p:spPr>
          <a:xfrm>
            <a:off x="1954763" y="2090057"/>
            <a:ext cx="970384" cy="283028"/>
          </a:xfrm>
          <a:custGeom>
            <a:avLst/>
            <a:gdLst>
              <a:gd name="connsiteX0" fmla="*/ 0 w 970384"/>
              <a:gd name="connsiteY0" fmla="*/ 0 h 283028"/>
              <a:gd name="connsiteX1" fmla="*/ 270588 w 970384"/>
              <a:gd name="connsiteY1" fmla="*/ 261257 h 283028"/>
              <a:gd name="connsiteX2" fmla="*/ 970384 w 970384"/>
              <a:gd name="connsiteY2" fmla="*/ 130628 h 283028"/>
            </a:gdLst>
            <a:ahLst/>
            <a:cxnLst>
              <a:cxn ang="0">
                <a:pos x="connsiteX0" y="connsiteY0"/>
              </a:cxn>
              <a:cxn ang="0">
                <a:pos x="connsiteX1" y="connsiteY1"/>
              </a:cxn>
              <a:cxn ang="0">
                <a:pos x="connsiteX2" y="connsiteY2"/>
              </a:cxn>
            </a:cxnLst>
            <a:rect l="l" t="t" r="r" b="b"/>
            <a:pathLst>
              <a:path w="970384" h="283028">
                <a:moveTo>
                  <a:pt x="0" y="0"/>
                </a:moveTo>
                <a:cubicBezTo>
                  <a:pt x="54428" y="119743"/>
                  <a:pt x="108857" y="239486"/>
                  <a:pt x="270588" y="261257"/>
                </a:cubicBezTo>
                <a:cubicBezTo>
                  <a:pt x="432319" y="283028"/>
                  <a:pt x="970384" y="130628"/>
                  <a:pt x="970384" y="130628"/>
                </a:cubicBezTo>
              </a:path>
            </a:pathLst>
          </a:custGeom>
          <a:ln>
            <a:headEnd type="none" w="med" len="med"/>
            <a:tailEnd type="arrow"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3" name="Freeform 42"/>
          <p:cNvSpPr/>
          <p:nvPr/>
        </p:nvSpPr>
        <p:spPr>
          <a:xfrm>
            <a:off x="1805473" y="2360644"/>
            <a:ext cx="457200" cy="494523"/>
          </a:xfrm>
          <a:custGeom>
            <a:avLst/>
            <a:gdLst>
              <a:gd name="connsiteX0" fmla="*/ 0 w 457200"/>
              <a:gd name="connsiteY0" fmla="*/ 494523 h 494523"/>
              <a:gd name="connsiteX1" fmla="*/ 158621 w 457200"/>
              <a:gd name="connsiteY1" fmla="*/ 102637 h 494523"/>
              <a:gd name="connsiteX2" fmla="*/ 457200 w 457200"/>
              <a:gd name="connsiteY2" fmla="*/ 0 h 494523"/>
            </a:gdLst>
            <a:ahLst/>
            <a:cxnLst>
              <a:cxn ang="0">
                <a:pos x="connsiteX0" y="connsiteY0"/>
              </a:cxn>
              <a:cxn ang="0">
                <a:pos x="connsiteX1" y="connsiteY1"/>
              </a:cxn>
              <a:cxn ang="0">
                <a:pos x="connsiteX2" y="connsiteY2"/>
              </a:cxn>
            </a:cxnLst>
            <a:rect l="l" t="t" r="r" b="b"/>
            <a:pathLst>
              <a:path w="457200" h="494523">
                <a:moveTo>
                  <a:pt x="0" y="494523"/>
                </a:moveTo>
                <a:cubicBezTo>
                  <a:pt x="41210" y="339790"/>
                  <a:pt x="82421" y="185057"/>
                  <a:pt x="158621" y="102637"/>
                </a:cubicBezTo>
                <a:cubicBezTo>
                  <a:pt x="234821" y="20217"/>
                  <a:pt x="457200" y="0"/>
                  <a:pt x="457200" y="0"/>
                </a:cubicBezTo>
              </a:path>
            </a:pathLst>
          </a:custGeom>
          <a:ln>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4" name="Freeform 43"/>
          <p:cNvSpPr/>
          <p:nvPr/>
        </p:nvSpPr>
        <p:spPr>
          <a:xfrm>
            <a:off x="3652935" y="2146040"/>
            <a:ext cx="839755" cy="46653"/>
          </a:xfrm>
          <a:custGeom>
            <a:avLst/>
            <a:gdLst>
              <a:gd name="connsiteX0" fmla="*/ 0 w 839755"/>
              <a:gd name="connsiteY0" fmla="*/ 0 h 46653"/>
              <a:gd name="connsiteX1" fmla="*/ 513183 w 839755"/>
              <a:gd name="connsiteY1" fmla="*/ 46653 h 46653"/>
              <a:gd name="connsiteX2" fmla="*/ 839755 w 839755"/>
              <a:gd name="connsiteY2" fmla="*/ 0 h 46653"/>
            </a:gdLst>
            <a:ahLst/>
            <a:cxnLst>
              <a:cxn ang="0">
                <a:pos x="connsiteX0" y="connsiteY0"/>
              </a:cxn>
              <a:cxn ang="0">
                <a:pos x="connsiteX1" y="connsiteY1"/>
              </a:cxn>
              <a:cxn ang="0">
                <a:pos x="connsiteX2" y="connsiteY2"/>
              </a:cxn>
            </a:cxnLst>
            <a:rect l="l" t="t" r="r" b="b"/>
            <a:pathLst>
              <a:path w="839755" h="46653">
                <a:moveTo>
                  <a:pt x="0" y="0"/>
                </a:moveTo>
                <a:cubicBezTo>
                  <a:pt x="186612" y="23326"/>
                  <a:pt x="373224" y="46653"/>
                  <a:pt x="513183" y="46653"/>
                </a:cubicBezTo>
                <a:cubicBezTo>
                  <a:pt x="653142" y="46653"/>
                  <a:pt x="839755" y="0"/>
                  <a:pt x="839755" y="0"/>
                </a:cubicBezTo>
              </a:path>
            </a:pathLst>
          </a:custGeom>
          <a:ln>
            <a:headEnd type="none" w="med" len="med"/>
            <a:tailEnd type="arrow"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9" name="Oval 48"/>
          <p:cNvSpPr/>
          <p:nvPr/>
        </p:nvSpPr>
        <p:spPr>
          <a:xfrm>
            <a:off x="5791200" y="2825620"/>
            <a:ext cx="609600" cy="609600"/>
          </a:xfrm>
          <a:prstGeom prst="ellipse">
            <a:avLst/>
          </a:prstGeom>
          <a:solidFill>
            <a:schemeClr val="bg2">
              <a:lumMod val="75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B</a:t>
            </a:r>
          </a:p>
        </p:txBody>
      </p:sp>
      <p:sp>
        <p:nvSpPr>
          <p:cNvPr id="50" name="Freeform 49"/>
          <p:cNvSpPr/>
          <p:nvPr/>
        </p:nvSpPr>
        <p:spPr>
          <a:xfrm>
            <a:off x="5229808" y="2136710"/>
            <a:ext cx="737119" cy="625151"/>
          </a:xfrm>
          <a:custGeom>
            <a:avLst/>
            <a:gdLst>
              <a:gd name="connsiteX0" fmla="*/ 0 w 737119"/>
              <a:gd name="connsiteY0" fmla="*/ 0 h 625151"/>
              <a:gd name="connsiteX1" fmla="*/ 578498 w 737119"/>
              <a:gd name="connsiteY1" fmla="*/ 289249 h 625151"/>
              <a:gd name="connsiteX2" fmla="*/ 737119 w 737119"/>
              <a:gd name="connsiteY2" fmla="*/ 625151 h 625151"/>
            </a:gdLst>
            <a:ahLst/>
            <a:cxnLst>
              <a:cxn ang="0">
                <a:pos x="connsiteX0" y="connsiteY0"/>
              </a:cxn>
              <a:cxn ang="0">
                <a:pos x="connsiteX1" y="connsiteY1"/>
              </a:cxn>
              <a:cxn ang="0">
                <a:pos x="connsiteX2" y="connsiteY2"/>
              </a:cxn>
            </a:cxnLst>
            <a:rect l="l" t="t" r="r" b="b"/>
            <a:pathLst>
              <a:path w="737119" h="625151">
                <a:moveTo>
                  <a:pt x="0" y="0"/>
                </a:moveTo>
                <a:cubicBezTo>
                  <a:pt x="227822" y="92528"/>
                  <a:pt x="455645" y="185057"/>
                  <a:pt x="578498" y="289249"/>
                </a:cubicBezTo>
                <a:cubicBezTo>
                  <a:pt x="701351" y="393441"/>
                  <a:pt x="737119" y="625151"/>
                  <a:pt x="737119" y="625151"/>
                </a:cubicBezTo>
              </a:path>
            </a:pathLst>
          </a:custGeom>
          <a:ln>
            <a:headEnd type="none" w="med" len="med"/>
            <a:tailEnd type="arrow"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smtClean="0">
              <a:solidFill>
                <a:schemeClr val="tx1"/>
              </a:solidFill>
            </a:endParaRPr>
          </a:p>
        </p:txBody>
      </p:sp>
      <p:sp>
        <p:nvSpPr>
          <p:cNvPr id="55" name="Freeform 54"/>
          <p:cNvSpPr/>
          <p:nvPr/>
        </p:nvSpPr>
        <p:spPr>
          <a:xfrm>
            <a:off x="1936102" y="1371600"/>
            <a:ext cx="4147457" cy="987490"/>
          </a:xfrm>
          <a:custGeom>
            <a:avLst/>
            <a:gdLst>
              <a:gd name="connsiteX0" fmla="*/ 3564294 w 4147457"/>
              <a:gd name="connsiteY0" fmla="*/ 881742 h 987490"/>
              <a:gd name="connsiteX1" fmla="*/ 4002833 w 4147457"/>
              <a:gd name="connsiteY1" fmla="*/ 872412 h 987490"/>
              <a:gd name="connsiteX2" fmla="*/ 3676261 w 4147457"/>
              <a:gd name="connsiteY2" fmla="*/ 191277 h 987490"/>
              <a:gd name="connsiteX3" fmla="*/ 1175657 w 4147457"/>
              <a:gd name="connsiteY3" fmla="*/ 32657 h 987490"/>
              <a:gd name="connsiteX4" fmla="*/ 0 w 4147457"/>
              <a:gd name="connsiteY4" fmla="*/ 387220 h 9874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7457" h="987490">
                <a:moveTo>
                  <a:pt x="3564294" y="881742"/>
                </a:moveTo>
                <a:cubicBezTo>
                  <a:pt x="3774233" y="934616"/>
                  <a:pt x="3984172" y="987490"/>
                  <a:pt x="4002833" y="872412"/>
                </a:cubicBezTo>
                <a:cubicBezTo>
                  <a:pt x="4021494" y="757335"/>
                  <a:pt x="4147457" y="331236"/>
                  <a:pt x="3676261" y="191277"/>
                </a:cubicBezTo>
                <a:cubicBezTo>
                  <a:pt x="3205065" y="51318"/>
                  <a:pt x="1788367" y="0"/>
                  <a:pt x="1175657" y="32657"/>
                </a:cubicBezTo>
                <a:cubicBezTo>
                  <a:pt x="562947" y="65314"/>
                  <a:pt x="0" y="387220"/>
                  <a:pt x="0" y="387220"/>
                </a:cubicBezTo>
              </a:path>
            </a:pathLst>
          </a:custGeom>
          <a:ln>
            <a:headEnd type="none" w="med" len="med"/>
            <a:tailEnd type="arrow"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6" name="Freeform 55"/>
          <p:cNvSpPr/>
          <p:nvPr/>
        </p:nvSpPr>
        <p:spPr>
          <a:xfrm>
            <a:off x="2844281" y="3325585"/>
            <a:ext cx="3169298" cy="1877786"/>
          </a:xfrm>
          <a:custGeom>
            <a:avLst/>
            <a:gdLst>
              <a:gd name="connsiteX0" fmla="*/ 2982686 w 3169298"/>
              <a:gd name="connsiteY0" fmla="*/ 47431 h 1877786"/>
              <a:gd name="connsiteX1" fmla="*/ 2926703 w 3169298"/>
              <a:gd name="connsiteY1" fmla="*/ 56762 h 1877786"/>
              <a:gd name="connsiteX2" fmla="*/ 407437 w 3169298"/>
              <a:gd name="connsiteY2" fmla="*/ 672582 h 1877786"/>
              <a:gd name="connsiteX3" fmla="*/ 482082 w 3169298"/>
              <a:gd name="connsiteY3" fmla="*/ 1689619 h 1877786"/>
              <a:gd name="connsiteX4" fmla="*/ 1032588 w 3169298"/>
              <a:gd name="connsiteY4" fmla="*/ 1801586 h 18777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69298" h="1877786">
                <a:moveTo>
                  <a:pt x="2982686" y="47431"/>
                </a:moveTo>
                <a:cubicBezTo>
                  <a:pt x="3169298" y="0"/>
                  <a:pt x="2926703" y="56762"/>
                  <a:pt x="2926703" y="56762"/>
                </a:cubicBezTo>
                <a:cubicBezTo>
                  <a:pt x="2497495" y="160954"/>
                  <a:pt x="814874" y="400439"/>
                  <a:pt x="407437" y="672582"/>
                </a:cubicBezTo>
                <a:cubicBezTo>
                  <a:pt x="0" y="944725"/>
                  <a:pt x="377890" y="1501452"/>
                  <a:pt x="482082" y="1689619"/>
                </a:cubicBezTo>
                <a:cubicBezTo>
                  <a:pt x="586274" y="1877786"/>
                  <a:pt x="1032588" y="1801586"/>
                  <a:pt x="1032588" y="1801586"/>
                </a:cubicBezTo>
              </a:path>
            </a:pathLst>
          </a:custGeom>
          <a:ln>
            <a:headEnd type="none" w="med" len="med"/>
            <a:tailEnd type="arrow"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9" name="Freeform 58"/>
          <p:cNvSpPr/>
          <p:nvPr/>
        </p:nvSpPr>
        <p:spPr>
          <a:xfrm>
            <a:off x="2953139" y="4994987"/>
            <a:ext cx="466530" cy="122853"/>
          </a:xfrm>
          <a:custGeom>
            <a:avLst/>
            <a:gdLst>
              <a:gd name="connsiteX0" fmla="*/ 0 w 466530"/>
              <a:gd name="connsiteY0" fmla="*/ 57539 h 122853"/>
              <a:gd name="connsiteX1" fmla="*/ 223934 w 466530"/>
              <a:gd name="connsiteY1" fmla="*/ 10886 h 122853"/>
              <a:gd name="connsiteX2" fmla="*/ 466530 w 466530"/>
              <a:gd name="connsiteY2" fmla="*/ 122853 h 122853"/>
            </a:gdLst>
            <a:ahLst/>
            <a:cxnLst>
              <a:cxn ang="0">
                <a:pos x="connsiteX0" y="connsiteY0"/>
              </a:cxn>
              <a:cxn ang="0">
                <a:pos x="connsiteX1" y="connsiteY1"/>
              </a:cxn>
              <a:cxn ang="0">
                <a:pos x="connsiteX2" y="connsiteY2"/>
              </a:cxn>
            </a:cxnLst>
            <a:rect l="l" t="t" r="r" b="b"/>
            <a:pathLst>
              <a:path w="466530" h="122853">
                <a:moveTo>
                  <a:pt x="0" y="57539"/>
                </a:moveTo>
                <a:cubicBezTo>
                  <a:pt x="73089" y="28769"/>
                  <a:pt x="146179" y="0"/>
                  <a:pt x="223934" y="10886"/>
                </a:cubicBezTo>
                <a:cubicBezTo>
                  <a:pt x="301689" y="21772"/>
                  <a:pt x="359228" y="77755"/>
                  <a:pt x="466530" y="122853"/>
                </a:cubicBezTo>
              </a:path>
            </a:pathLst>
          </a:custGeom>
          <a:ln>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2" name="Freeform 61"/>
          <p:cNvSpPr/>
          <p:nvPr/>
        </p:nvSpPr>
        <p:spPr>
          <a:xfrm>
            <a:off x="4641980" y="5071187"/>
            <a:ext cx="849085" cy="69980"/>
          </a:xfrm>
          <a:custGeom>
            <a:avLst/>
            <a:gdLst>
              <a:gd name="connsiteX0" fmla="*/ 0 w 849085"/>
              <a:gd name="connsiteY0" fmla="*/ 0 h 69980"/>
              <a:gd name="connsiteX1" fmla="*/ 494522 w 849085"/>
              <a:gd name="connsiteY1" fmla="*/ 65315 h 69980"/>
              <a:gd name="connsiteX2" fmla="*/ 849085 w 849085"/>
              <a:gd name="connsiteY2" fmla="*/ 27992 h 69980"/>
            </a:gdLst>
            <a:ahLst/>
            <a:cxnLst>
              <a:cxn ang="0">
                <a:pos x="connsiteX0" y="connsiteY0"/>
              </a:cxn>
              <a:cxn ang="0">
                <a:pos x="connsiteX1" y="connsiteY1"/>
              </a:cxn>
              <a:cxn ang="0">
                <a:pos x="connsiteX2" y="connsiteY2"/>
              </a:cxn>
            </a:cxnLst>
            <a:rect l="l" t="t" r="r" b="b"/>
            <a:pathLst>
              <a:path w="849085" h="69980">
                <a:moveTo>
                  <a:pt x="0" y="0"/>
                </a:moveTo>
                <a:cubicBezTo>
                  <a:pt x="176504" y="30325"/>
                  <a:pt x="353008" y="60650"/>
                  <a:pt x="494522" y="65315"/>
                </a:cubicBezTo>
                <a:cubicBezTo>
                  <a:pt x="636036" y="69980"/>
                  <a:pt x="742560" y="48986"/>
                  <a:pt x="849085" y="27992"/>
                </a:cubicBezTo>
              </a:path>
            </a:pathLst>
          </a:custGeom>
          <a:ln>
            <a:headEnd type="none" w="med" len="med"/>
            <a:tailEnd type="arrow"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7" name="Oval 66"/>
          <p:cNvSpPr/>
          <p:nvPr/>
        </p:nvSpPr>
        <p:spPr>
          <a:xfrm>
            <a:off x="7162800" y="4425820"/>
            <a:ext cx="609600" cy="609600"/>
          </a:xfrm>
          <a:prstGeom prst="ellipse">
            <a:avLst/>
          </a:prstGeom>
          <a:solidFill>
            <a:schemeClr val="accent3">
              <a:lumMod val="75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a:t>
            </a:r>
          </a:p>
        </p:txBody>
      </p:sp>
      <p:sp>
        <p:nvSpPr>
          <p:cNvPr id="68" name="Freeform 67"/>
          <p:cNvSpPr/>
          <p:nvPr/>
        </p:nvSpPr>
        <p:spPr>
          <a:xfrm>
            <a:off x="6237514" y="4875244"/>
            <a:ext cx="858417" cy="149290"/>
          </a:xfrm>
          <a:custGeom>
            <a:avLst/>
            <a:gdLst>
              <a:gd name="connsiteX0" fmla="*/ 0 w 858417"/>
              <a:gd name="connsiteY0" fmla="*/ 149290 h 149290"/>
              <a:gd name="connsiteX1" fmla="*/ 559837 w 858417"/>
              <a:gd name="connsiteY1" fmla="*/ 93307 h 149290"/>
              <a:gd name="connsiteX2" fmla="*/ 858417 w 858417"/>
              <a:gd name="connsiteY2" fmla="*/ 0 h 149290"/>
            </a:gdLst>
            <a:ahLst/>
            <a:cxnLst>
              <a:cxn ang="0">
                <a:pos x="connsiteX0" y="connsiteY0"/>
              </a:cxn>
              <a:cxn ang="0">
                <a:pos x="connsiteX1" y="connsiteY1"/>
              </a:cxn>
              <a:cxn ang="0">
                <a:pos x="connsiteX2" y="connsiteY2"/>
              </a:cxn>
            </a:cxnLst>
            <a:rect l="l" t="t" r="r" b="b"/>
            <a:pathLst>
              <a:path w="858417" h="149290">
                <a:moveTo>
                  <a:pt x="0" y="149290"/>
                </a:moveTo>
                <a:cubicBezTo>
                  <a:pt x="208384" y="133739"/>
                  <a:pt x="416768" y="118189"/>
                  <a:pt x="559837" y="93307"/>
                </a:cubicBezTo>
                <a:cubicBezTo>
                  <a:pt x="702906" y="68425"/>
                  <a:pt x="858417" y="0"/>
                  <a:pt x="858417" y="0"/>
                </a:cubicBezTo>
              </a:path>
            </a:pathLst>
          </a:custGeom>
          <a:ln>
            <a:headEnd type="none" w="med" len="med"/>
            <a:tailEnd type="arrow"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smtClean="0">
              <a:solidFill>
                <a:schemeClr val="tx1"/>
              </a:solidFill>
            </a:endParaRPr>
          </a:p>
        </p:txBody>
      </p:sp>
      <p:sp>
        <p:nvSpPr>
          <p:cNvPr id="70" name="Freeform 69"/>
          <p:cNvSpPr/>
          <p:nvPr/>
        </p:nvSpPr>
        <p:spPr>
          <a:xfrm>
            <a:off x="2309327" y="5015204"/>
            <a:ext cx="5063412" cy="906624"/>
          </a:xfrm>
          <a:custGeom>
            <a:avLst/>
            <a:gdLst>
              <a:gd name="connsiteX0" fmla="*/ 4077477 w 5063412"/>
              <a:gd name="connsiteY0" fmla="*/ 0 h 906624"/>
              <a:gd name="connsiteX1" fmla="*/ 4627983 w 5063412"/>
              <a:gd name="connsiteY1" fmla="*/ 102636 h 906624"/>
              <a:gd name="connsiteX2" fmla="*/ 4851918 w 5063412"/>
              <a:gd name="connsiteY2" fmla="*/ 457200 h 906624"/>
              <a:gd name="connsiteX3" fmla="*/ 3359020 w 5063412"/>
              <a:gd name="connsiteY3" fmla="*/ 830424 h 906624"/>
              <a:gd name="connsiteX4" fmla="*/ 550506 w 5063412"/>
              <a:gd name="connsiteY4" fmla="*/ 830424 h 906624"/>
              <a:gd name="connsiteX5" fmla="*/ 55983 w 5063412"/>
              <a:gd name="connsiteY5" fmla="*/ 373224 h 906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63412" h="906624">
                <a:moveTo>
                  <a:pt x="4077477" y="0"/>
                </a:moveTo>
                <a:cubicBezTo>
                  <a:pt x="4288193" y="13218"/>
                  <a:pt x="4498910" y="26436"/>
                  <a:pt x="4627983" y="102636"/>
                </a:cubicBezTo>
                <a:cubicBezTo>
                  <a:pt x="4757057" y="178836"/>
                  <a:pt x="5063412" y="335902"/>
                  <a:pt x="4851918" y="457200"/>
                </a:cubicBezTo>
                <a:cubicBezTo>
                  <a:pt x="4640424" y="578498"/>
                  <a:pt x="4075922" y="768220"/>
                  <a:pt x="3359020" y="830424"/>
                </a:cubicBezTo>
                <a:cubicBezTo>
                  <a:pt x="2642118" y="892628"/>
                  <a:pt x="1101012" y="906624"/>
                  <a:pt x="550506" y="830424"/>
                </a:cubicBezTo>
                <a:cubicBezTo>
                  <a:pt x="0" y="754224"/>
                  <a:pt x="143069" y="440093"/>
                  <a:pt x="55983" y="373224"/>
                </a:cubicBezTo>
              </a:path>
            </a:pathLst>
          </a:custGeom>
          <a:ln>
            <a:headEnd type="none" w="med" len="med"/>
            <a:tailEnd type="arrow"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TextBox 19"/>
          <p:cNvSpPr txBox="1">
            <a:spLocks noChangeArrowheads="1"/>
          </p:cNvSpPr>
          <p:nvPr/>
        </p:nvSpPr>
        <p:spPr bwMode="auto">
          <a:xfrm>
            <a:off x="457200" y="304800"/>
            <a:ext cx="8458200" cy="523220"/>
          </a:xfrm>
          <a:prstGeom prst="rect">
            <a:avLst/>
          </a:prstGeom>
          <a:noFill/>
          <a:ln w="9525">
            <a:noFill/>
            <a:miter lim="800000"/>
            <a:headEnd/>
            <a:tailEnd/>
          </a:ln>
        </p:spPr>
        <p:txBody>
          <a:bodyPr wrap="square">
            <a:spAutoFit/>
          </a:bodyPr>
          <a:lstStyle/>
          <a:p>
            <a:pPr fontAlgn="base">
              <a:spcBef>
                <a:spcPct val="0"/>
              </a:spcBef>
              <a:spcAft>
                <a:spcPct val="0"/>
              </a:spcAft>
            </a:pPr>
            <a:r>
              <a:rPr lang="en-US" sz="2800" dirty="0" smtClean="0">
                <a:solidFill>
                  <a:prstClr val="black"/>
                </a:solidFill>
                <a:latin typeface="Rockwell Extra Bold" pitchFamily="18" charset="0"/>
                <a:cs typeface="Arial" charset="0"/>
              </a:rPr>
              <a:t>What then is the process?</a:t>
            </a:r>
          </a:p>
        </p:txBody>
      </p:sp>
      <p:sp>
        <p:nvSpPr>
          <p:cNvPr id="19" name="Oval 18"/>
          <p:cNvSpPr/>
          <p:nvPr/>
        </p:nvSpPr>
        <p:spPr>
          <a:xfrm>
            <a:off x="1371600" y="2009192"/>
            <a:ext cx="609600" cy="6096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E1</a:t>
            </a:r>
            <a:endParaRPr lang="en-US" dirty="0"/>
          </a:p>
        </p:txBody>
      </p:sp>
      <p:sp>
        <p:nvSpPr>
          <p:cNvPr id="20" name="Oval 19"/>
          <p:cNvSpPr/>
          <p:nvPr/>
        </p:nvSpPr>
        <p:spPr>
          <a:xfrm>
            <a:off x="3048000" y="2009192"/>
            <a:ext cx="609600" cy="6096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E1</a:t>
            </a:r>
            <a:endParaRPr lang="en-US" dirty="0"/>
          </a:p>
        </p:txBody>
      </p:sp>
      <p:sp>
        <p:nvSpPr>
          <p:cNvPr id="21" name="Oval 20"/>
          <p:cNvSpPr/>
          <p:nvPr/>
        </p:nvSpPr>
        <p:spPr>
          <a:xfrm>
            <a:off x="3238500" y="2542592"/>
            <a:ext cx="228600" cy="228600"/>
          </a:xfrm>
          <a:prstGeom prst="ellipse">
            <a:avLst/>
          </a:prstGeom>
          <a:solidFill>
            <a:schemeClr val="accent2">
              <a:lumMod val="40000"/>
              <a:lumOff val="6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A</a:t>
            </a:r>
            <a:endParaRPr lang="en-US" dirty="0"/>
          </a:p>
        </p:txBody>
      </p:sp>
      <p:sp>
        <p:nvSpPr>
          <p:cNvPr id="22" name="Oval 21"/>
          <p:cNvSpPr/>
          <p:nvPr/>
        </p:nvSpPr>
        <p:spPr>
          <a:xfrm>
            <a:off x="4648200" y="2009192"/>
            <a:ext cx="609600" cy="6096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E1</a:t>
            </a:r>
            <a:endParaRPr lang="en-US" dirty="0"/>
          </a:p>
        </p:txBody>
      </p:sp>
      <p:sp>
        <p:nvSpPr>
          <p:cNvPr id="23" name="Oval 22"/>
          <p:cNvSpPr/>
          <p:nvPr/>
        </p:nvSpPr>
        <p:spPr>
          <a:xfrm>
            <a:off x="4838700" y="2542592"/>
            <a:ext cx="228600" cy="228600"/>
          </a:xfrm>
          <a:prstGeom prst="ellipse">
            <a:avLst/>
          </a:prstGeom>
          <a:solidFill>
            <a:schemeClr val="bg2">
              <a:lumMod val="75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B</a:t>
            </a:r>
            <a:endParaRPr lang="en-US" dirty="0"/>
          </a:p>
        </p:txBody>
      </p:sp>
      <p:sp>
        <p:nvSpPr>
          <p:cNvPr id="31" name="Oval 30"/>
          <p:cNvSpPr/>
          <p:nvPr/>
        </p:nvSpPr>
        <p:spPr>
          <a:xfrm>
            <a:off x="2362200" y="4980992"/>
            <a:ext cx="609600" cy="609600"/>
          </a:xfrm>
          <a:prstGeom prst="ellipse">
            <a:avLst/>
          </a:prstGeom>
          <a:solidFill>
            <a:schemeClr val="accent6">
              <a:lumMod val="75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E2</a:t>
            </a:r>
            <a:endParaRPr lang="en-US" dirty="0"/>
          </a:p>
        </p:txBody>
      </p:sp>
      <p:sp>
        <p:nvSpPr>
          <p:cNvPr id="35" name="Oval 34"/>
          <p:cNvSpPr/>
          <p:nvPr/>
        </p:nvSpPr>
        <p:spPr>
          <a:xfrm>
            <a:off x="4038600" y="4980992"/>
            <a:ext cx="609600" cy="609600"/>
          </a:xfrm>
          <a:prstGeom prst="ellipse">
            <a:avLst/>
          </a:prstGeom>
          <a:solidFill>
            <a:schemeClr val="accent6">
              <a:lumMod val="75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E2</a:t>
            </a:r>
            <a:endParaRPr lang="en-US" dirty="0"/>
          </a:p>
        </p:txBody>
      </p:sp>
      <p:sp>
        <p:nvSpPr>
          <p:cNvPr id="37" name="Oval 36"/>
          <p:cNvSpPr/>
          <p:nvPr/>
        </p:nvSpPr>
        <p:spPr>
          <a:xfrm>
            <a:off x="4229100" y="5514392"/>
            <a:ext cx="228600" cy="228600"/>
          </a:xfrm>
          <a:prstGeom prst="ellipse">
            <a:avLst/>
          </a:prstGeom>
          <a:solidFill>
            <a:schemeClr val="bg2">
              <a:lumMod val="75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B</a:t>
            </a:r>
          </a:p>
        </p:txBody>
      </p:sp>
      <p:sp>
        <p:nvSpPr>
          <p:cNvPr id="38" name="Oval 37"/>
          <p:cNvSpPr/>
          <p:nvPr/>
        </p:nvSpPr>
        <p:spPr>
          <a:xfrm>
            <a:off x="5638800" y="4980992"/>
            <a:ext cx="609600" cy="609600"/>
          </a:xfrm>
          <a:prstGeom prst="ellipse">
            <a:avLst/>
          </a:prstGeom>
          <a:solidFill>
            <a:schemeClr val="accent6">
              <a:lumMod val="75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E2</a:t>
            </a:r>
            <a:endParaRPr lang="en-US" dirty="0"/>
          </a:p>
        </p:txBody>
      </p:sp>
      <p:sp>
        <p:nvSpPr>
          <p:cNvPr id="39" name="Oval 38"/>
          <p:cNvSpPr/>
          <p:nvPr/>
        </p:nvSpPr>
        <p:spPr>
          <a:xfrm>
            <a:off x="5829300" y="5514392"/>
            <a:ext cx="228600" cy="228600"/>
          </a:xfrm>
          <a:prstGeom prst="ellipse">
            <a:avLst/>
          </a:prstGeom>
          <a:solidFill>
            <a:schemeClr val="accent3">
              <a:lumMod val="75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a:t>
            </a:r>
            <a:endParaRPr lang="en-US" dirty="0"/>
          </a:p>
        </p:txBody>
      </p:sp>
      <p:sp>
        <p:nvSpPr>
          <p:cNvPr id="41" name="Oval 40"/>
          <p:cNvSpPr/>
          <p:nvPr/>
        </p:nvSpPr>
        <p:spPr>
          <a:xfrm>
            <a:off x="1371600" y="3075992"/>
            <a:ext cx="609600" cy="609600"/>
          </a:xfrm>
          <a:prstGeom prst="ellipse">
            <a:avLst/>
          </a:prstGeom>
          <a:solidFill>
            <a:schemeClr val="accent2">
              <a:lumMod val="40000"/>
              <a:lumOff val="6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A</a:t>
            </a:r>
          </a:p>
        </p:txBody>
      </p:sp>
      <p:sp>
        <p:nvSpPr>
          <p:cNvPr id="42" name="Freeform 41"/>
          <p:cNvSpPr/>
          <p:nvPr/>
        </p:nvSpPr>
        <p:spPr>
          <a:xfrm>
            <a:off x="2030963" y="2340429"/>
            <a:ext cx="970384" cy="283028"/>
          </a:xfrm>
          <a:custGeom>
            <a:avLst/>
            <a:gdLst>
              <a:gd name="connsiteX0" fmla="*/ 0 w 970384"/>
              <a:gd name="connsiteY0" fmla="*/ 0 h 283028"/>
              <a:gd name="connsiteX1" fmla="*/ 270588 w 970384"/>
              <a:gd name="connsiteY1" fmla="*/ 261257 h 283028"/>
              <a:gd name="connsiteX2" fmla="*/ 970384 w 970384"/>
              <a:gd name="connsiteY2" fmla="*/ 130628 h 283028"/>
            </a:gdLst>
            <a:ahLst/>
            <a:cxnLst>
              <a:cxn ang="0">
                <a:pos x="connsiteX0" y="connsiteY0"/>
              </a:cxn>
              <a:cxn ang="0">
                <a:pos x="connsiteX1" y="connsiteY1"/>
              </a:cxn>
              <a:cxn ang="0">
                <a:pos x="connsiteX2" y="connsiteY2"/>
              </a:cxn>
            </a:cxnLst>
            <a:rect l="l" t="t" r="r" b="b"/>
            <a:pathLst>
              <a:path w="970384" h="283028">
                <a:moveTo>
                  <a:pt x="0" y="0"/>
                </a:moveTo>
                <a:cubicBezTo>
                  <a:pt x="54428" y="119743"/>
                  <a:pt x="108857" y="239486"/>
                  <a:pt x="270588" y="261257"/>
                </a:cubicBezTo>
                <a:cubicBezTo>
                  <a:pt x="432319" y="283028"/>
                  <a:pt x="970384" y="130628"/>
                  <a:pt x="970384" y="130628"/>
                </a:cubicBezTo>
              </a:path>
            </a:pathLst>
          </a:custGeom>
          <a:ln>
            <a:headEnd type="none" w="med" len="med"/>
            <a:tailEnd type="arrow"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3" name="Freeform 42"/>
          <p:cNvSpPr/>
          <p:nvPr/>
        </p:nvSpPr>
        <p:spPr>
          <a:xfrm>
            <a:off x="1881673" y="2611016"/>
            <a:ext cx="457200" cy="494523"/>
          </a:xfrm>
          <a:custGeom>
            <a:avLst/>
            <a:gdLst>
              <a:gd name="connsiteX0" fmla="*/ 0 w 457200"/>
              <a:gd name="connsiteY0" fmla="*/ 494523 h 494523"/>
              <a:gd name="connsiteX1" fmla="*/ 158621 w 457200"/>
              <a:gd name="connsiteY1" fmla="*/ 102637 h 494523"/>
              <a:gd name="connsiteX2" fmla="*/ 457200 w 457200"/>
              <a:gd name="connsiteY2" fmla="*/ 0 h 494523"/>
            </a:gdLst>
            <a:ahLst/>
            <a:cxnLst>
              <a:cxn ang="0">
                <a:pos x="connsiteX0" y="connsiteY0"/>
              </a:cxn>
              <a:cxn ang="0">
                <a:pos x="connsiteX1" y="connsiteY1"/>
              </a:cxn>
              <a:cxn ang="0">
                <a:pos x="connsiteX2" y="connsiteY2"/>
              </a:cxn>
            </a:cxnLst>
            <a:rect l="l" t="t" r="r" b="b"/>
            <a:pathLst>
              <a:path w="457200" h="494523">
                <a:moveTo>
                  <a:pt x="0" y="494523"/>
                </a:moveTo>
                <a:cubicBezTo>
                  <a:pt x="41210" y="339790"/>
                  <a:pt x="82421" y="185057"/>
                  <a:pt x="158621" y="102637"/>
                </a:cubicBezTo>
                <a:cubicBezTo>
                  <a:pt x="234821" y="20217"/>
                  <a:pt x="457200" y="0"/>
                  <a:pt x="457200" y="0"/>
                </a:cubicBezTo>
              </a:path>
            </a:pathLst>
          </a:custGeom>
          <a:ln>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4" name="Freeform 43"/>
          <p:cNvSpPr/>
          <p:nvPr/>
        </p:nvSpPr>
        <p:spPr>
          <a:xfrm>
            <a:off x="3729135" y="2396412"/>
            <a:ext cx="839755" cy="46653"/>
          </a:xfrm>
          <a:custGeom>
            <a:avLst/>
            <a:gdLst>
              <a:gd name="connsiteX0" fmla="*/ 0 w 839755"/>
              <a:gd name="connsiteY0" fmla="*/ 0 h 46653"/>
              <a:gd name="connsiteX1" fmla="*/ 513183 w 839755"/>
              <a:gd name="connsiteY1" fmla="*/ 46653 h 46653"/>
              <a:gd name="connsiteX2" fmla="*/ 839755 w 839755"/>
              <a:gd name="connsiteY2" fmla="*/ 0 h 46653"/>
            </a:gdLst>
            <a:ahLst/>
            <a:cxnLst>
              <a:cxn ang="0">
                <a:pos x="connsiteX0" y="connsiteY0"/>
              </a:cxn>
              <a:cxn ang="0">
                <a:pos x="connsiteX1" y="connsiteY1"/>
              </a:cxn>
              <a:cxn ang="0">
                <a:pos x="connsiteX2" y="connsiteY2"/>
              </a:cxn>
            </a:cxnLst>
            <a:rect l="l" t="t" r="r" b="b"/>
            <a:pathLst>
              <a:path w="839755" h="46653">
                <a:moveTo>
                  <a:pt x="0" y="0"/>
                </a:moveTo>
                <a:cubicBezTo>
                  <a:pt x="186612" y="23326"/>
                  <a:pt x="373224" y="46653"/>
                  <a:pt x="513183" y="46653"/>
                </a:cubicBezTo>
                <a:cubicBezTo>
                  <a:pt x="653142" y="46653"/>
                  <a:pt x="839755" y="0"/>
                  <a:pt x="839755" y="0"/>
                </a:cubicBezTo>
              </a:path>
            </a:pathLst>
          </a:custGeom>
          <a:ln>
            <a:headEnd type="none" w="med" len="med"/>
            <a:tailEnd type="arrow"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9" name="Oval 48"/>
          <p:cNvSpPr/>
          <p:nvPr/>
        </p:nvSpPr>
        <p:spPr>
          <a:xfrm>
            <a:off x="5867400" y="3075992"/>
            <a:ext cx="609600" cy="609600"/>
          </a:xfrm>
          <a:prstGeom prst="ellipse">
            <a:avLst/>
          </a:prstGeom>
          <a:solidFill>
            <a:schemeClr val="bg2">
              <a:lumMod val="75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B</a:t>
            </a:r>
          </a:p>
        </p:txBody>
      </p:sp>
      <p:sp>
        <p:nvSpPr>
          <p:cNvPr id="50" name="Freeform 49"/>
          <p:cNvSpPr/>
          <p:nvPr/>
        </p:nvSpPr>
        <p:spPr>
          <a:xfrm>
            <a:off x="5306008" y="2387082"/>
            <a:ext cx="737119" cy="625151"/>
          </a:xfrm>
          <a:custGeom>
            <a:avLst/>
            <a:gdLst>
              <a:gd name="connsiteX0" fmla="*/ 0 w 737119"/>
              <a:gd name="connsiteY0" fmla="*/ 0 h 625151"/>
              <a:gd name="connsiteX1" fmla="*/ 578498 w 737119"/>
              <a:gd name="connsiteY1" fmla="*/ 289249 h 625151"/>
              <a:gd name="connsiteX2" fmla="*/ 737119 w 737119"/>
              <a:gd name="connsiteY2" fmla="*/ 625151 h 625151"/>
            </a:gdLst>
            <a:ahLst/>
            <a:cxnLst>
              <a:cxn ang="0">
                <a:pos x="connsiteX0" y="connsiteY0"/>
              </a:cxn>
              <a:cxn ang="0">
                <a:pos x="connsiteX1" y="connsiteY1"/>
              </a:cxn>
              <a:cxn ang="0">
                <a:pos x="connsiteX2" y="connsiteY2"/>
              </a:cxn>
            </a:cxnLst>
            <a:rect l="l" t="t" r="r" b="b"/>
            <a:pathLst>
              <a:path w="737119" h="625151">
                <a:moveTo>
                  <a:pt x="0" y="0"/>
                </a:moveTo>
                <a:cubicBezTo>
                  <a:pt x="227822" y="92528"/>
                  <a:pt x="455645" y="185057"/>
                  <a:pt x="578498" y="289249"/>
                </a:cubicBezTo>
                <a:cubicBezTo>
                  <a:pt x="701351" y="393441"/>
                  <a:pt x="737119" y="625151"/>
                  <a:pt x="737119" y="625151"/>
                </a:cubicBezTo>
              </a:path>
            </a:pathLst>
          </a:custGeom>
          <a:ln>
            <a:headEnd type="none" w="med" len="med"/>
            <a:tailEnd type="arrow"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smtClean="0">
              <a:solidFill>
                <a:schemeClr val="tx1"/>
              </a:solidFill>
            </a:endParaRPr>
          </a:p>
        </p:txBody>
      </p:sp>
      <p:sp>
        <p:nvSpPr>
          <p:cNvPr id="55" name="Freeform 54"/>
          <p:cNvSpPr/>
          <p:nvPr/>
        </p:nvSpPr>
        <p:spPr>
          <a:xfrm>
            <a:off x="2012302" y="1621972"/>
            <a:ext cx="4147457" cy="987490"/>
          </a:xfrm>
          <a:custGeom>
            <a:avLst/>
            <a:gdLst>
              <a:gd name="connsiteX0" fmla="*/ 3564294 w 4147457"/>
              <a:gd name="connsiteY0" fmla="*/ 881742 h 987490"/>
              <a:gd name="connsiteX1" fmla="*/ 4002833 w 4147457"/>
              <a:gd name="connsiteY1" fmla="*/ 872412 h 987490"/>
              <a:gd name="connsiteX2" fmla="*/ 3676261 w 4147457"/>
              <a:gd name="connsiteY2" fmla="*/ 191277 h 987490"/>
              <a:gd name="connsiteX3" fmla="*/ 1175657 w 4147457"/>
              <a:gd name="connsiteY3" fmla="*/ 32657 h 987490"/>
              <a:gd name="connsiteX4" fmla="*/ 0 w 4147457"/>
              <a:gd name="connsiteY4" fmla="*/ 387220 h 9874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7457" h="987490">
                <a:moveTo>
                  <a:pt x="3564294" y="881742"/>
                </a:moveTo>
                <a:cubicBezTo>
                  <a:pt x="3774233" y="934616"/>
                  <a:pt x="3984172" y="987490"/>
                  <a:pt x="4002833" y="872412"/>
                </a:cubicBezTo>
                <a:cubicBezTo>
                  <a:pt x="4021494" y="757335"/>
                  <a:pt x="4147457" y="331236"/>
                  <a:pt x="3676261" y="191277"/>
                </a:cubicBezTo>
                <a:cubicBezTo>
                  <a:pt x="3205065" y="51318"/>
                  <a:pt x="1788367" y="0"/>
                  <a:pt x="1175657" y="32657"/>
                </a:cubicBezTo>
                <a:cubicBezTo>
                  <a:pt x="562947" y="65314"/>
                  <a:pt x="0" y="387220"/>
                  <a:pt x="0" y="387220"/>
                </a:cubicBezTo>
              </a:path>
            </a:pathLst>
          </a:custGeom>
          <a:ln>
            <a:headEnd type="none" w="med" len="med"/>
            <a:tailEnd type="arrow"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6" name="Freeform 55"/>
          <p:cNvSpPr/>
          <p:nvPr/>
        </p:nvSpPr>
        <p:spPr>
          <a:xfrm>
            <a:off x="2920481" y="3575957"/>
            <a:ext cx="3169298" cy="1877786"/>
          </a:xfrm>
          <a:custGeom>
            <a:avLst/>
            <a:gdLst>
              <a:gd name="connsiteX0" fmla="*/ 2982686 w 3169298"/>
              <a:gd name="connsiteY0" fmla="*/ 47431 h 1877786"/>
              <a:gd name="connsiteX1" fmla="*/ 2926703 w 3169298"/>
              <a:gd name="connsiteY1" fmla="*/ 56762 h 1877786"/>
              <a:gd name="connsiteX2" fmla="*/ 407437 w 3169298"/>
              <a:gd name="connsiteY2" fmla="*/ 672582 h 1877786"/>
              <a:gd name="connsiteX3" fmla="*/ 482082 w 3169298"/>
              <a:gd name="connsiteY3" fmla="*/ 1689619 h 1877786"/>
              <a:gd name="connsiteX4" fmla="*/ 1032588 w 3169298"/>
              <a:gd name="connsiteY4" fmla="*/ 1801586 h 18777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69298" h="1877786">
                <a:moveTo>
                  <a:pt x="2982686" y="47431"/>
                </a:moveTo>
                <a:cubicBezTo>
                  <a:pt x="3169298" y="0"/>
                  <a:pt x="2926703" y="56762"/>
                  <a:pt x="2926703" y="56762"/>
                </a:cubicBezTo>
                <a:cubicBezTo>
                  <a:pt x="2497495" y="160954"/>
                  <a:pt x="814874" y="400439"/>
                  <a:pt x="407437" y="672582"/>
                </a:cubicBezTo>
                <a:cubicBezTo>
                  <a:pt x="0" y="944725"/>
                  <a:pt x="377890" y="1501452"/>
                  <a:pt x="482082" y="1689619"/>
                </a:cubicBezTo>
                <a:cubicBezTo>
                  <a:pt x="586274" y="1877786"/>
                  <a:pt x="1032588" y="1801586"/>
                  <a:pt x="1032588" y="1801586"/>
                </a:cubicBezTo>
              </a:path>
            </a:pathLst>
          </a:custGeom>
          <a:ln>
            <a:headEnd type="none" w="med" len="med"/>
            <a:tailEnd type="arrow"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9" name="Freeform 58"/>
          <p:cNvSpPr/>
          <p:nvPr/>
        </p:nvSpPr>
        <p:spPr>
          <a:xfrm>
            <a:off x="3029339" y="5245359"/>
            <a:ext cx="466530" cy="122853"/>
          </a:xfrm>
          <a:custGeom>
            <a:avLst/>
            <a:gdLst>
              <a:gd name="connsiteX0" fmla="*/ 0 w 466530"/>
              <a:gd name="connsiteY0" fmla="*/ 57539 h 122853"/>
              <a:gd name="connsiteX1" fmla="*/ 223934 w 466530"/>
              <a:gd name="connsiteY1" fmla="*/ 10886 h 122853"/>
              <a:gd name="connsiteX2" fmla="*/ 466530 w 466530"/>
              <a:gd name="connsiteY2" fmla="*/ 122853 h 122853"/>
            </a:gdLst>
            <a:ahLst/>
            <a:cxnLst>
              <a:cxn ang="0">
                <a:pos x="connsiteX0" y="connsiteY0"/>
              </a:cxn>
              <a:cxn ang="0">
                <a:pos x="connsiteX1" y="connsiteY1"/>
              </a:cxn>
              <a:cxn ang="0">
                <a:pos x="connsiteX2" y="connsiteY2"/>
              </a:cxn>
            </a:cxnLst>
            <a:rect l="l" t="t" r="r" b="b"/>
            <a:pathLst>
              <a:path w="466530" h="122853">
                <a:moveTo>
                  <a:pt x="0" y="57539"/>
                </a:moveTo>
                <a:cubicBezTo>
                  <a:pt x="73089" y="28769"/>
                  <a:pt x="146179" y="0"/>
                  <a:pt x="223934" y="10886"/>
                </a:cubicBezTo>
                <a:cubicBezTo>
                  <a:pt x="301689" y="21772"/>
                  <a:pt x="359228" y="77755"/>
                  <a:pt x="466530" y="122853"/>
                </a:cubicBezTo>
              </a:path>
            </a:pathLst>
          </a:custGeom>
          <a:ln>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2" name="Freeform 61"/>
          <p:cNvSpPr/>
          <p:nvPr/>
        </p:nvSpPr>
        <p:spPr>
          <a:xfrm>
            <a:off x="4718180" y="5321559"/>
            <a:ext cx="849085" cy="69980"/>
          </a:xfrm>
          <a:custGeom>
            <a:avLst/>
            <a:gdLst>
              <a:gd name="connsiteX0" fmla="*/ 0 w 849085"/>
              <a:gd name="connsiteY0" fmla="*/ 0 h 69980"/>
              <a:gd name="connsiteX1" fmla="*/ 494522 w 849085"/>
              <a:gd name="connsiteY1" fmla="*/ 65315 h 69980"/>
              <a:gd name="connsiteX2" fmla="*/ 849085 w 849085"/>
              <a:gd name="connsiteY2" fmla="*/ 27992 h 69980"/>
            </a:gdLst>
            <a:ahLst/>
            <a:cxnLst>
              <a:cxn ang="0">
                <a:pos x="connsiteX0" y="connsiteY0"/>
              </a:cxn>
              <a:cxn ang="0">
                <a:pos x="connsiteX1" y="connsiteY1"/>
              </a:cxn>
              <a:cxn ang="0">
                <a:pos x="connsiteX2" y="connsiteY2"/>
              </a:cxn>
            </a:cxnLst>
            <a:rect l="l" t="t" r="r" b="b"/>
            <a:pathLst>
              <a:path w="849085" h="69980">
                <a:moveTo>
                  <a:pt x="0" y="0"/>
                </a:moveTo>
                <a:cubicBezTo>
                  <a:pt x="176504" y="30325"/>
                  <a:pt x="353008" y="60650"/>
                  <a:pt x="494522" y="65315"/>
                </a:cubicBezTo>
                <a:cubicBezTo>
                  <a:pt x="636036" y="69980"/>
                  <a:pt x="742560" y="48986"/>
                  <a:pt x="849085" y="27992"/>
                </a:cubicBezTo>
              </a:path>
            </a:pathLst>
          </a:custGeom>
          <a:ln>
            <a:headEnd type="none" w="med" len="med"/>
            <a:tailEnd type="arrow"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7" name="Oval 66"/>
          <p:cNvSpPr/>
          <p:nvPr/>
        </p:nvSpPr>
        <p:spPr>
          <a:xfrm>
            <a:off x="7239000" y="4676192"/>
            <a:ext cx="609600" cy="609600"/>
          </a:xfrm>
          <a:prstGeom prst="ellipse">
            <a:avLst/>
          </a:prstGeom>
          <a:solidFill>
            <a:schemeClr val="accent3">
              <a:lumMod val="75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a:t>
            </a:r>
          </a:p>
        </p:txBody>
      </p:sp>
      <p:sp>
        <p:nvSpPr>
          <p:cNvPr id="68" name="Freeform 67"/>
          <p:cNvSpPr/>
          <p:nvPr/>
        </p:nvSpPr>
        <p:spPr>
          <a:xfrm>
            <a:off x="6313714" y="5125616"/>
            <a:ext cx="858417" cy="149290"/>
          </a:xfrm>
          <a:custGeom>
            <a:avLst/>
            <a:gdLst>
              <a:gd name="connsiteX0" fmla="*/ 0 w 858417"/>
              <a:gd name="connsiteY0" fmla="*/ 149290 h 149290"/>
              <a:gd name="connsiteX1" fmla="*/ 559837 w 858417"/>
              <a:gd name="connsiteY1" fmla="*/ 93307 h 149290"/>
              <a:gd name="connsiteX2" fmla="*/ 858417 w 858417"/>
              <a:gd name="connsiteY2" fmla="*/ 0 h 149290"/>
            </a:gdLst>
            <a:ahLst/>
            <a:cxnLst>
              <a:cxn ang="0">
                <a:pos x="connsiteX0" y="connsiteY0"/>
              </a:cxn>
              <a:cxn ang="0">
                <a:pos x="connsiteX1" y="connsiteY1"/>
              </a:cxn>
              <a:cxn ang="0">
                <a:pos x="connsiteX2" y="connsiteY2"/>
              </a:cxn>
            </a:cxnLst>
            <a:rect l="l" t="t" r="r" b="b"/>
            <a:pathLst>
              <a:path w="858417" h="149290">
                <a:moveTo>
                  <a:pt x="0" y="149290"/>
                </a:moveTo>
                <a:cubicBezTo>
                  <a:pt x="208384" y="133739"/>
                  <a:pt x="416768" y="118189"/>
                  <a:pt x="559837" y="93307"/>
                </a:cubicBezTo>
                <a:cubicBezTo>
                  <a:pt x="702906" y="68425"/>
                  <a:pt x="858417" y="0"/>
                  <a:pt x="858417" y="0"/>
                </a:cubicBezTo>
              </a:path>
            </a:pathLst>
          </a:custGeom>
          <a:ln>
            <a:headEnd type="none" w="med" len="med"/>
            <a:tailEnd type="arrow"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smtClean="0">
              <a:solidFill>
                <a:schemeClr val="tx1"/>
              </a:solidFill>
            </a:endParaRPr>
          </a:p>
        </p:txBody>
      </p:sp>
      <p:sp>
        <p:nvSpPr>
          <p:cNvPr id="70" name="Freeform 69"/>
          <p:cNvSpPr/>
          <p:nvPr/>
        </p:nvSpPr>
        <p:spPr>
          <a:xfrm>
            <a:off x="2385527" y="5265576"/>
            <a:ext cx="5063412" cy="906624"/>
          </a:xfrm>
          <a:custGeom>
            <a:avLst/>
            <a:gdLst>
              <a:gd name="connsiteX0" fmla="*/ 4077477 w 5063412"/>
              <a:gd name="connsiteY0" fmla="*/ 0 h 906624"/>
              <a:gd name="connsiteX1" fmla="*/ 4627983 w 5063412"/>
              <a:gd name="connsiteY1" fmla="*/ 102636 h 906624"/>
              <a:gd name="connsiteX2" fmla="*/ 4851918 w 5063412"/>
              <a:gd name="connsiteY2" fmla="*/ 457200 h 906624"/>
              <a:gd name="connsiteX3" fmla="*/ 3359020 w 5063412"/>
              <a:gd name="connsiteY3" fmla="*/ 830424 h 906624"/>
              <a:gd name="connsiteX4" fmla="*/ 550506 w 5063412"/>
              <a:gd name="connsiteY4" fmla="*/ 830424 h 906624"/>
              <a:gd name="connsiteX5" fmla="*/ 55983 w 5063412"/>
              <a:gd name="connsiteY5" fmla="*/ 373224 h 906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63412" h="906624">
                <a:moveTo>
                  <a:pt x="4077477" y="0"/>
                </a:moveTo>
                <a:cubicBezTo>
                  <a:pt x="4288193" y="13218"/>
                  <a:pt x="4498910" y="26436"/>
                  <a:pt x="4627983" y="102636"/>
                </a:cubicBezTo>
                <a:cubicBezTo>
                  <a:pt x="4757057" y="178836"/>
                  <a:pt x="5063412" y="335902"/>
                  <a:pt x="4851918" y="457200"/>
                </a:cubicBezTo>
                <a:cubicBezTo>
                  <a:pt x="4640424" y="578498"/>
                  <a:pt x="4075922" y="768220"/>
                  <a:pt x="3359020" y="830424"/>
                </a:cubicBezTo>
                <a:cubicBezTo>
                  <a:pt x="2642118" y="892628"/>
                  <a:pt x="1101012" y="906624"/>
                  <a:pt x="550506" y="830424"/>
                </a:cubicBezTo>
                <a:cubicBezTo>
                  <a:pt x="0" y="754224"/>
                  <a:pt x="143069" y="440093"/>
                  <a:pt x="55983" y="373224"/>
                </a:cubicBezTo>
              </a:path>
            </a:pathLst>
          </a:custGeom>
          <a:ln>
            <a:headEnd type="none" w="med" len="med"/>
            <a:tailEnd type="arrow"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28" name="Straight Arrow Connector 27"/>
          <p:cNvCxnSpPr/>
          <p:nvPr/>
        </p:nvCxnSpPr>
        <p:spPr>
          <a:xfrm flipV="1">
            <a:off x="6553200" y="2971800"/>
            <a:ext cx="304800" cy="1524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a:off x="6553200" y="3505200"/>
            <a:ext cx="381000" cy="762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p:nvPr/>
        </p:nvCxnSpPr>
        <p:spPr>
          <a:xfrm flipH="1">
            <a:off x="5410200" y="3352800"/>
            <a:ext cx="381000"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p:nvPr/>
        </p:nvCxnSpPr>
        <p:spPr>
          <a:xfrm flipH="1" flipV="1">
            <a:off x="2514600" y="4572000"/>
            <a:ext cx="76200" cy="3048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flipH="1">
            <a:off x="1905000" y="5257800"/>
            <a:ext cx="381000" cy="762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flipV="1">
            <a:off x="2895600" y="4800600"/>
            <a:ext cx="152400" cy="1524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51" name="Straight Arrow Connector 50"/>
          <p:cNvCxnSpPr/>
          <p:nvPr/>
        </p:nvCxnSpPr>
        <p:spPr>
          <a:xfrm>
            <a:off x="2057400" y="3352800"/>
            <a:ext cx="304800" cy="762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p:nvPr/>
        </p:nvCxnSpPr>
        <p:spPr>
          <a:xfrm flipH="1">
            <a:off x="1524000" y="3733800"/>
            <a:ext cx="76200" cy="3048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57" name="Straight Arrow Connector 56"/>
          <p:cNvCxnSpPr/>
          <p:nvPr/>
        </p:nvCxnSpPr>
        <p:spPr>
          <a:xfrm flipH="1" flipV="1">
            <a:off x="1066800" y="3048000"/>
            <a:ext cx="304800" cy="1524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3" name="Straight Arrow Connector 62"/>
          <p:cNvCxnSpPr/>
          <p:nvPr/>
        </p:nvCxnSpPr>
        <p:spPr>
          <a:xfrm flipV="1">
            <a:off x="1676400" y="1600200"/>
            <a:ext cx="0" cy="3810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5" name="Straight Arrow Connector 64"/>
          <p:cNvCxnSpPr/>
          <p:nvPr/>
        </p:nvCxnSpPr>
        <p:spPr>
          <a:xfrm flipH="1">
            <a:off x="1066800" y="2362200"/>
            <a:ext cx="228600" cy="1524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9" name="Straight Arrow Connector 68"/>
          <p:cNvCxnSpPr/>
          <p:nvPr/>
        </p:nvCxnSpPr>
        <p:spPr>
          <a:xfrm flipV="1">
            <a:off x="7772400" y="4419600"/>
            <a:ext cx="152400" cy="2286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2" name="Straight Arrow Connector 71"/>
          <p:cNvCxnSpPr/>
          <p:nvPr/>
        </p:nvCxnSpPr>
        <p:spPr>
          <a:xfrm>
            <a:off x="7696200" y="5334000"/>
            <a:ext cx="152400" cy="2286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4" name="Straight Arrow Connector 73"/>
          <p:cNvCxnSpPr/>
          <p:nvPr/>
        </p:nvCxnSpPr>
        <p:spPr>
          <a:xfrm flipV="1">
            <a:off x="4572000" y="4724400"/>
            <a:ext cx="152400" cy="2286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6" name="Straight Arrow Connector 75"/>
          <p:cNvCxnSpPr/>
          <p:nvPr/>
        </p:nvCxnSpPr>
        <p:spPr>
          <a:xfrm flipH="1" flipV="1">
            <a:off x="5638800" y="4724400"/>
            <a:ext cx="152400" cy="2286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Straight Connector 33"/>
          <p:cNvCxnSpPr/>
          <p:nvPr/>
        </p:nvCxnSpPr>
        <p:spPr>
          <a:xfrm flipH="1">
            <a:off x="2514600" y="4838700"/>
            <a:ext cx="3733800"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TextBox 19"/>
          <p:cNvSpPr txBox="1">
            <a:spLocks noChangeArrowheads="1"/>
          </p:cNvSpPr>
          <p:nvPr/>
        </p:nvSpPr>
        <p:spPr bwMode="auto">
          <a:xfrm>
            <a:off x="228600" y="304800"/>
            <a:ext cx="8915400" cy="523220"/>
          </a:xfrm>
          <a:prstGeom prst="rect">
            <a:avLst/>
          </a:prstGeom>
          <a:noFill/>
          <a:ln w="9525">
            <a:noFill/>
            <a:miter lim="800000"/>
            <a:headEnd/>
            <a:tailEnd/>
          </a:ln>
        </p:spPr>
        <p:txBody>
          <a:bodyPr wrap="square">
            <a:spAutoFit/>
          </a:bodyPr>
          <a:lstStyle/>
          <a:p>
            <a:pPr fontAlgn="base">
              <a:spcBef>
                <a:spcPct val="0"/>
              </a:spcBef>
              <a:spcAft>
                <a:spcPct val="0"/>
              </a:spcAft>
            </a:pPr>
            <a:r>
              <a:rPr lang="en-US" sz="2800" dirty="0" smtClean="0">
                <a:solidFill>
                  <a:prstClr val="black"/>
                </a:solidFill>
                <a:latin typeface="Rockwell Extra Bold" pitchFamily="18" charset="0"/>
                <a:cs typeface="Arial" charset="0"/>
              </a:rPr>
              <a:t>A Device</a:t>
            </a:r>
          </a:p>
        </p:txBody>
      </p:sp>
      <p:pic>
        <p:nvPicPr>
          <p:cNvPr id="1026" name="Picture 2"/>
          <p:cNvPicPr>
            <a:picLocks noChangeAspect="1" noChangeArrowheads="1"/>
          </p:cNvPicPr>
          <p:nvPr/>
        </p:nvPicPr>
        <p:blipFill>
          <a:blip r:embed="rId3" cstate="print"/>
          <a:srcRect/>
          <a:stretch>
            <a:fillRect/>
          </a:stretch>
        </p:blipFill>
        <p:spPr bwMode="auto">
          <a:xfrm>
            <a:off x="2514600" y="1143000"/>
            <a:ext cx="3700943" cy="2571750"/>
          </a:xfrm>
          <a:prstGeom prst="rect">
            <a:avLst/>
          </a:prstGeom>
          <a:noFill/>
          <a:ln w="9525">
            <a:noFill/>
            <a:miter lim="800000"/>
            <a:headEnd/>
            <a:tailEnd/>
          </a:ln>
        </p:spPr>
      </p:pic>
      <p:sp>
        <p:nvSpPr>
          <p:cNvPr id="28" name="Right Arrow 27"/>
          <p:cNvSpPr/>
          <p:nvPr/>
        </p:nvSpPr>
        <p:spPr>
          <a:xfrm>
            <a:off x="3429000" y="4419600"/>
            <a:ext cx="1219200" cy="8382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Ec_e1</a:t>
            </a:r>
          </a:p>
        </p:txBody>
      </p:sp>
      <p:sp>
        <p:nvSpPr>
          <p:cNvPr id="29" name="Right Arrow 28"/>
          <p:cNvSpPr/>
          <p:nvPr/>
        </p:nvSpPr>
        <p:spPr>
          <a:xfrm>
            <a:off x="4876800" y="4419600"/>
            <a:ext cx="1219200" cy="838200"/>
          </a:xfrm>
          <a:prstGeom prst="rightArrow">
            <a:avLst/>
          </a:prstGeom>
          <a:solidFill>
            <a:schemeClr val="accent6">
              <a:lumMod val="75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Ec_e2</a:t>
            </a:r>
          </a:p>
        </p:txBody>
      </p:sp>
      <p:sp>
        <p:nvSpPr>
          <p:cNvPr id="32" name="Bent Arrow 31"/>
          <p:cNvSpPr/>
          <p:nvPr/>
        </p:nvSpPr>
        <p:spPr>
          <a:xfrm>
            <a:off x="2743200" y="4419600"/>
            <a:ext cx="484909" cy="533400"/>
          </a:xfrm>
          <a:prstGeom prst="bentArrow">
            <a:avLst/>
          </a:prstGeom>
          <a:solidFill>
            <a:schemeClr val="bg1">
              <a:lumMod val="75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9" name="Rectangle 38"/>
          <p:cNvSpPr/>
          <p:nvPr/>
        </p:nvSpPr>
        <p:spPr>
          <a:xfrm>
            <a:off x="2514600" y="4038600"/>
            <a:ext cx="729943" cy="369332"/>
          </a:xfrm>
          <a:prstGeom prst="rect">
            <a:avLst/>
          </a:prstGeom>
        </p:spPr>
        <p:txBody>
          <a:bodyPr wrap="none">
            <a:spAutoFit/>
          </a:bodyPr>
          <a:lstStyle/>
          <a:p>
            <a:r>
              <a:rPr lang="en-US" dirty="0" smtClean="0"/>
              <a:t>P</a:t>
            </a:r>
            <a:r>
              <a:rPr lang="en-US" baseline="-25000" dirty="0" smtClean="0"/>
              <a:t>J23100</a:t>
            </a:r>
            <a:endParaRPr lang="en-US" baseline="-25000"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3"/>
          <p:cNvSpPr/>
          <p:nvPr/>
        </p:nvSpPr>
        <p:spPr>
          <a:xfrm>
            <a:off x="1371600" y="2009192"/>
            <a:ext cx="609600" cy="6096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E1</a:t>
            </a:r>
            <a:endParaRPr lang="en-US" dirty="0"/>
          </a:p>
        </p:txBody>
      </p:sp>
      <p:sp>
        <p:nvSpPr>
          <p:cNvPr id="5" name="Oval 4"/>
          <p:cNvSpPr/>
          <p:nvPr/>
        </p:nvSpPr>
        <p:spPr>
          <a:xfrm>
            <a:off x="3048000" y="2009192"/>
            <a:ext cx="609600" cy="6096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E1</a:t>
            </a:r>
            <a:endParaRPr lang="en-US" dirty="0"/>
          </a:p>
        </p:txBody>
      </p:sp>
      <p:sp>
        <p:nvSpPr>
          <p:cNvPr id="6" name="Oval 5"/>
          <p:cNvSpPr/>
          <p:nvPr/>
        </p:nvSpPr>
        <p:spPr>
          <a:xfrm>
            <a:off x="3238500" y="2542592"/>
            <a:ext cx="228600" cy="228600"/>
          </a:xfrm>
          <a:prstGeom prst="ellipse">
            <a:avLst/>
          </a:prstGeom>
          <a:solidFill>
            <a:schemeClr val="accent2">
              <a:lumMod val="40000"/>
              <a:lumOff val="6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A</a:t>
            </a:r>
            <a:endParaRPr lang="en-US" dirty="0"/>
          </a:p>
        </p:txBody>
      </p:sp>
      <p:sp>
        <p:nvSpPr>
          <p:cNvPr id="7" name="Oval 6"/>
          <p:cNvSpPr/>
          <p:nvPr/>
        </p:nvSpPr>
        <p:spPr>
          <a:xfrm>
            <a:off x="4648200" y="2009192"/>
            <a:ext cx="609600" cy="6096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E1</a:t>
            </a:r>
            <a:endParaRPr lang="en-US" dirty="0"/>
          </a:p>
        </p:txBody>
      </p:sp>
      <p:sp>
        <p:nvSpPr>
          <p:cNvPr id="8" name="Oval 7"/>
          <p:cNvSpPr/>
          <p:nvPr/>
        </p:nvSpPr>
        <p:spPr>
          <a:xfrm>
            <a:off x="4838700" y="2542592"/>
            <a:ext cx="228600" cy="228600"/>
          </a:xfrm>
          <a:prstGeom prst="ellipse">
            <a:avLst/>
          </a:prstGeom>
          <a:solidFill>
            <a:schemeClr val="bg2">
              <a:lumMod val="75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B</a:t>
            </a:r>
            <a:endParaRPr lang="en-US" dirty="0"/>
          </a:p>
        </p:txBody>
      </p:sp>
      <p:sp>
        <p:nvSpPr>
          <p:cNvPr id="9" name="Oval 8"/>
          <p:cNvSpPr/>
          <p:nvPr/>
        </p:nvSpPr>
        <p:spPr>
          <a:xfrm>
            <a:off x="2362200" y="4980992"/>
            <a:ext cx="609600" cy="609600"/>
          </a:xfrm>
          <a:prstGeom prst="ellipse">
            <a:avLst/>
          </a:prstGeom>
          <a:solidFill>
            <a:schemeClr val="accent6">
              <a:lumMod val="75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E2</a:t>
            </a:r>
            <a:endParaRPr lang="en-US" dirty="0"/>
          </a:p>
        </p:txBody>
      </p:sp>
      <p:sp>
        <p:nvSpPr>
          <p:cNvPr id="10" name="Oval 9"/>
          <p:cNvSpPr/>
          <p:nvPr/>
        </p:nvSpPr>
        <p:spPr>
          <a:xfrm>
            <a:off x="4038600" y="4980992"/>
            <a:ext cx="609600" cy="609600"/>
          </a:xfrm>
          <a:prstGeom prst="ellipse">
            <a:avLst/>
          </a:prstGeom>
          <a:solidFill>
            <a:schemeClr val="accent6">
              <a:lumMod val="75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E2</a:t>
            </a:r>
            <a:endParaRPr lang="en-US" dirty="0"/>
          </a:p>
        </p:txBody>
      </p:sp>
      <p:sp>
        <p:nvSpPr>
          <p:cNvPr id="11" name="Oval 10"/>
          <p:cNvSpPr/>
          <p:nvPr/>
        </p:nvSpPr>
        <p:spPr>
          <a:xfrm>
            <a:off x="4229100" y="5514392"/>
            <a:ext cx="228600" cy="228600"/>
          </a:xfrm>
          <a:prstGeom prst="ellipse">
            <a:avLst/>
          </a:prstGeom>
          <a:solidFill>
            <a:schemeClr val="bg2">
              <a:lumMod val="75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B</a:t>
            </a:r>
          </a:p>
        </p:txBody>
      </p:sp>
      <p:sp>
        <p:nvSpPr>
          <p:cNvPr id="12" name="Oval 11"/>
          <p:cNvSpPr/>
          <p:nvPr/>
        </p:nvSpPr>
        <p:spPr>
          <a:xfrm>
            <a:off x="5638800" y="4980992"/>
            <a:ext cx="609600" cy="609600"/>
          </a:xfrm>
          <a:prstGeom prst="ellipse">
            <a:avLst/>
          </a:prstGeom>
          <a:solidFill>
            <a:schemeClr val="accent6">
              <a:lumMod val="75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E2</a:t>
            </a:r>
            <a:endParaRPr lang="en-US" dirty="0"/>
          </a:p>
        </p:txBody>
      </p:sp>
      <p:sp>
        <p:nvSpPr>
          <p:cNvPr id="13" name="Oval 12"/>
          <p:cNvSpPr/>
          <p:nvPr/>
        </p:nvSpPr>
        <p:spPr>
          <a:xfrm>
            <a:off x="5829300" y="5514392"/>
            <a:ext cx="228600" cy="228600"/>
          </a:xfrm>
          <a:prstGeom prst="ellipse">
            <a:avLst/>
          </a:prstGeom>
          <a:solidFill>
            <a:schemeClr val="accent3">
              <a:lumMod val="75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a:t>
            </a:r>
            <a:endParaRPr lang="en-US" dirty="0"/>
          </a:p>
        </p:txBody>
      </p:sp>
      <p:sp>
        <p:nvSpPr>
          <p:cNvPr id="14" name="Oval 13"/>
          <p:cNvSpPr/>
          <p:nvPr/>
        </p:nvSpPr>
        <p:spPr>
          <a:xfrm>
            <a:off x="1371600" y="3075992"/>
            <a:ext cx="609600" cy="609600"/>
          </a:xfrm>
          <a:prstGeom prst="ellipse">
            <a:avLst/>
          </a:prstGeom>
          <a:solidFill>
            <a:schemeClr val="accent2">
              <a:lumMod val="40000"/>
              <a:lumOff val="6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A</a:t>
            </a:r>
          </a:p>
        </p:txBody>
      </p:sp>
      <p:sp>
        <p:nvSpPr>
          <p:cNvPr id="15" name="Freeform 14"/>
          <p:cNvSpPr/>
          <p:nvPr/>
        </p:nvSpPr>
        <p:spPr>
          <a:xfrm>
            <a:off x="2030963" y="2340429"/>
            <a:ext cx="970384" cy="283028"/>
          </a:xfrm>
          <a:custGeom>
            <a:avLst/>
            <a:gdLst>
              <a:gd name="connsiteX0" fmla="*/ 0 w 970384"/>
              <a:gd name="connsiteY0" fmla="*/ 0 h 283028"/>
              <a:gd name="connsiteX1" fmla="*/ 270588 w 970384"/>
              <a:gd name="connsiteY1" fmla="*/ 261257 h 283028"/>
              <a:gd name="connsiteX2" fmla="*/ 970384 w 970384"/>
              <a:gd name="connsiteY2" fmla="*/ 130628 h 283028"/>
            </a:gdLst>
            <a:ahLst/>
            <a:cxnLst>
              <a:cxn ang="0">
                <a:pos x="connsiteX0" y="connsiteY0"/>
              </a:cxn>
              <a:cxn ang="0">
                <a:pos x="connsiteX1" y="connsiteY1"/>
              </a:cxn>
              <a:cxn ang="0">
                <a:pos x="connsiteX2" y="connsiteY2"/>
              </a:cxn>
            </a:cxnLst>
            <a:rect l="l" t="t" r="r" b="b"/>
            <a:pathLst>
              <a:path w="970384" h="283028">
                <a:moveTo>
                  <a:pt x="0" y="0"/>
                </a:moveTo>
                <a:cubicBezTo>
                  <a:pt x="54428" y="119743"/>
                  <a:pt x="108857" y="239486"/>
                  <a:pt x="270588" y="261257"/>
                </a:cubicBezTo>
                <a:cubicBezTo>
                  <a:pt x="432319" y="283028"/>
                  <a:pt x="970384" y="130628"/>
                  <a:pt x="970384" y="130628"/>
                </a:cubicBezTo>
              </a:path>
            </a:pathLst>
          </a:custGeom>
          <a:ln>
            <a:headEnd type="none" w="med" len="med"/>
            <a:tailEnd type="arrow"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6" name="Freeform 15"/>
          <p:cNvSpPr/>
          <p:nvPr/>
        </p:nvSpPr>
        <p:spPr>
          <a:xfrm>
            <a:off x="1881673" y="2611016"/>
            <a:ext cx="457200" cy="494523"/>
          </a:xfrm>
          <a:custGeom>
            <a:avLst/>
            <a:gdLst>
              <a:gd name="connsiteX0" fmla="*/ 0 w 457200"/>
              <a:gd name="connsiteY0" fmla="*/ 494523 h 494523"/>
              <a:gd name="connsiteX1" fmla="*/ 158621 w 457200"/>
              <a:gd name="connsiteY1" fmla="*/ 102637 h 494523"/>
              <a:gd name="connsiteX2" fmla="*/ 457200 w 457200"/>
              <a:gd name="connsiteY2" fmla="*/ 0 h 494523"/>
            </a:gdLst>
            <a:ahLst/>
            <a:cxnLst>
              <a:cxn ang="0">
                <a:pos x="connsiteX0" y="connsiteY0"/>
              </a:cxn>
              <a:cxn ang="0">
                <a:pos x="connsiteX1" y="connsiteY1"/>
              </a:cxn>
              <a:cxn ang="0">
                <a:pos x="connsiteX2" y="connsiteY2"/>
              </a:cxn>
            </a:cxnLst>
            <a:rect l="l" t="t" r="r" b="b"/>
            <a:pathLst>
              <a:path w="457200" h="494523">
                <a:moveTo>
                  <a:pt x="0" y="494523"/>
                </a:moveTo>
                <a:cubicBezTo>
                  <a:pt x="41210" y="339790"/>
                  <a:pt x="82421" y="185057"/>
                  <a:pt x="158621" y="102637"/>
                </a:cubicBezTo>
                <a:cubicBezTo>
                  <a:pt x="234821" y="20217"/>
                  <a:pt x="457200" y="0"/>
                  <a:pt x="457200" y="0"/>
                </a:cubicBezTo>
              </a:path>
            </a:pathLst>
          </a:custGeom>
          <a:ln>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7" name="Freeform 16"/>
          <p:cNvSpPr/>
          <p:nvPr/>
        </p:nvSpPr>
        <p:spPr>
          <a:xfrm>
            <a:off x="3729135" y="2396412"/>
            <a:ext cx="839755" cy="46653"/>
          </a:xfrm>
          <a:custGeom>
            <a:avLst/>
            <a:gdLst>
              <a:gd name="connsiteX0" fmla="*/ 0 w 839755"/>
              <a:gd name="connsiteY0" fmla="*/ 0 h 46653"/>
              <a:gd name="connsiteX1" fmla="*/ 513183 w 839755"/>
              <a:gd name="connsiteY1" fmla="*/ 46653 h 46653"/>
              <a:gd name="connsiteX2" fmla="*/ 839755 w 839755"/>
              <a:gd name="connsiteY2" fmla="*/ 0 h 46653"/>
            </a:gdLst>
            <a:ahLst/>
            <a:cxnLst>
              <a:cxn ang="0">
                <a:pos x="connsiteX0" y="connsiteY0"/>
              </a:cxn>
              <a:cxn ang="0">
                <a:pos x="connsiteX1" y="connsiteY1"/>
              </a:cxn>
              <a:cxn ang="0">
                <a:pos x="connsiteX2" y="connsiteY2"/>
              </a:cxn>
            </a:cxnLst>
            <a:rect l="l" t="t" r="r" b="b"/>
            <a:pathLst>
              <a:path w="839755" h="46653">
                <a:moveTo>
                  <a:pt x="0" y="0"/>
                </a:moveTo>
                <a:cubicBezTo>
                  <a:pt x="186612" y="23326"/>
                  <a:pt x="373224" y="46653"/>
                  <a:pt x="513183" y="46653"/>
                </a:cubicBezTo>
                <a:cubicBezTo>
                  <a:pt x="653142" y="46653"/>
                  <a:pt x="839755" y="0"/>
                  <a:pt x="839755" y="0"/>
                </a:cubicBezTo>
              </a:path>
            </a:pathLst>
          </a:custGeom>
          <a:ln>
            <a:headEnd type="none" w="med" len="med"/>
            <a:tailEnd type="arrow"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Oval 17"/>
          <p:cNvSpPr/>
          <p:nvPr/>
        </p:nvSpPr>
        <p:spPr>
          <a:xfrm>
            <a:off x="5867400" y="3075992"/>
            <a:ext cx="609600" cy="609600"/>
          </a:xfrm>
          <a:prstGeom prst="ellipse">
            <a:avLst/>
          </a:prstGeom>
          <a:solidFill>
            <a:schemeClr val="bg2">
              <a:lumMod val="75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B</a:t>
            </a:r>
          </a:p>
        </p:txBody>
      </p:sp>
      <p:sp>
        <p:nvSpPr>
          <p:cNvPr id="19" name="Freeform 18"/>
          <p:cNvSpPr/>
          <p:nvPr/>
        </p:nvSpPr>
        <p:spPr>
          <a:xfrm>
            <a:off x="5306008" y="2387082"/>
            <a:ext cx="737119" cy="625151"/>
          </a:xfrm>
          <a:custGeom>
            <a:avLst/>
            <a:gdLst>
              <a:gd name="connsiteX0" fmla="*/ 0 w 737119"/>
              <a:gd name="connsiteY0" fmla="*/ 0 h 625151"/>
              <a:gd name="connsiteX1" fmla="*/ 578498 w 737119"/>
              <a:gd name="connsiteY1" fmla="*/ 289249 h 625151"/>
              <a:gd name="connsiteX2" fmla="*/ 737119 w 737119"/>
              <a:gd name="connsiteY2" fmla="*/ 625151 h 625151"/>
            </a:gdLst>
            <a:ahLst/>
            <a:cxnLst>
              <a:cxn ang="0">
                <a:pos x="connsiteX0" y="connsiteY0"/>
              </a:cxn>
              <a:cxn ang="0">
                <a:pos x="connsiteX1" y="connsiteY1"/>
              </a:cxn>
              <a:cxn ang="0">
                <a:pos x="connsiteX2" y="connsiteY2"/>
              </a:cxn>
            </a:cxnLst>
            <a:rect l="l" t="t" r="r" b="b"/>
            <a:pathLst>
              <a:path w="737119" h="625151">
                <a:moveTo>
                  <a:pt x="0" y="0"/>
                </a:moveTo>
                <a:cubicBezTo>
                  <a:pt x="227822" y="92528"/>
                  <a:pt x="455645" y="185057"/>
                  <a:pt x="578498" y="289249"/>
                </a:cubicBezTo>
                <a:cubicBezTo>
                  <a:pt x="701351" y="393441"/>
                  <a:pt x="737119" y="625151"/>
                  <a:pt x="737119" y="625151"/>
                </a:cubicBezTo>
              </a:path>
            </a:pathLst>
          </a:custGeom>
          <a:ln>
            <a:headEnd type="none" w="med" len="med"/>
            <a:tailEnd type="arrow"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smtClean="0">
              <a:solidFill>
                <a:schemeClr val="tx1"/>
              </a:solidFill>
            </a:endParaRPr>
          </a:p>
        </p:txBody>
      </p:sp>
      <p:sp>
        <p:nvSpPr>
          <p:cNvPr id="20" name="Freeform 19"/>
          <p:cNvSpPr/>
          <p:nvPr/>
        </p:nvSpPr>
        <p:spPr>
          <a:xfrm>
            <a:off x="2012302" y="1621972"/>
            <a:ext cx="4147457" cy="987490"/>
          </a:xfrm>
          <a:custGeom>
            <a:avLst/>
            <a:gdLst>
              <a:gd name="connsiteX0" fmla="*/ 3564294 w 4147457"/>
              <a:gd name="connsiteY0" fmla="*/ 881742 h 987490"/>
              <a:gd name="connsiteX1" fmla="*/ 4002833 w 4147457"/>
              <a:gd name="connsiteY1" fmla="*/ 872412 h 987490"/>
              <a:gd name="connsiteX2" fmla="*/ 3676261 w 4147457"/>
              <a:gd name="connsiteY2" fmla="*/ 191277 h 987490"/>
              <a:gd name="connsiteX3" fmla="*/ 1175657 w 4147457"/>
              <a:gd name="connsiteY3" fmla="*/ 32657 h 987490"/>
              <a:gd name="connsiteX4" fmla="*/ 0 w 4147457"/>
              <a:gd name="connsiteY4" fmla="*/ 387220 h 9874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7457" h="987490">
                <a:moveTo>
                  <a:pt x="3564294" y="881742"/>
                </a:moveTo>
                <a:cubicBezTo>
                  <a:pt x="3774233" y="934616"/>
                  <a:pt x="3984172" y="987490"/>
                  <a:pt x="4002833" y="872412"/>
                </a:cubicBezTo>
                <a:cubicBezTo>
                  <a:pt x="4021494" y="757335"/>
                  <a:pt x="4147457" y="331236"/>
                  <a:pt x="3676261" y="191277"/>
                </a:cubicBezTo>
                <a:cubicBezTo>
                  <a:pt x="3205065" y="51318"/>
                  <a:pt x="1788367" y="0"/>
                  <a:pt x="1175657" y="32657"/>
                </a:cubicBezTo>
                <a:cubicBezTo>
                  <a:pt x="562947" y="65314"/>
                  <a:pt x="0" y="387220"/>
                  <a:pt x="0" y="387220"/>
                </a:cubicBezTo>
              </a:path>
            </a:pathLst>
          </a:custGeom>
          <a:ln>
            <a:headEnd type="none" w="med" len="med"/>
            <a:tailEnd type="arrow"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1" name="Freeform 20"/>
          <p:cNvSpPr/>
          <p:nvPr/>
        </p:nvSpPr>
        <p:spPr>
          <a:xfrm>
            <a:off x="2920481" y="3575957"/>
            <a:ext cx="3169298" cy="1877786"/>
          </a:xfrm>
          <a:custGeom>
            <a:avLst/>
            <a:gdLst>
              <a:gd name="connsiteX0" fmla="*/ 2982686 w 3169298"/>
              <a:gd name="connsiteY0" fmla="*/ 47431 h 1877786"/>
              <a:gd name="connsiteX1" fmla="*/ 2926703 w 3169298"/>
              <a:gd name="connsiteY1" fmla="*/ 56762 h 1877786"/>
              <a:gd name="connsiteX2" fmla="*/ 407437 w 3169298"/>
              <a:gd name="connsiteY2" fmla="*/ 672582 h 1877786"/>
              <a:gd name="connsiteX3" fmla="*/ 482082 w 3169298"/>
              <a:gd name="connsiteY3" fmla="*/ 1689619 h 1877786"/>
              <a:gd name="connsiteX4" fmla="*/ 1032588 w 3169298"/>
              <a:gd name="connsiteY4" fmla="*/ 1801586 h 18777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69298" h="1877786">
                <a:moveTo>
                  <a:pt x="2982686" y="47431"/>
                </a:moveTo>
                <a:cubicBezTo>
                  <a:pt x="3169298" y="0"/>
                  <a:pt x="2926703" y="56762"/>
                  <a:pt x="2926703" y="56762"/>
                </a:cubicBezTo>
                <a:cubicBezTo>
                  <a:pt x="2497495" y="160954"/>
                  <a:pt x="814874" y="400439"/>
                  <a:pt x="407437" y="672582"/>
                </a:cubicBezTo>
                <a:cubicBezTo>
                  <a:pt x="0" y="944725"/>
                  <a:pt x="377890" y="1501452"/>
                  <a:pt x="482082" y="1689619"/>
                </a:cubicBezTo>
                <a:cubicBezTo>
                  <a:pt x="586274" y="1877786"/>
                  <a:pt x="1032588" y="1801586"/>
                  <a:pt x="1032588" y="1801586"/>
                </a:cubicBezTo>
              </a:path>
            </a:pathLst>
          </a:custGeom>
          <a:ln>
            <a:headEnd type="none" w="med" len="med"/>
            <a:tailEnd type="arrow"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2" name="Freeform 21"/>
          <p:cNvSpPr/>
          <p:nvPr/>
        </p:nvSpPr>
        <p:spPr>
          <a:xfrm>
            <a:off x="3029339" y="5245359"/>
            <a:ext cx="466530" cy="122853"/>
          </a:xfrm>
          <a:custGeom>
            <a:avLst/>
            <a:gdLst>
              <a:gd name="connsiteX0" fmla="*/ 0 w 466530"/>
              <a:gd name="connsiteY0" fmla="*/ 57539 h 122853"/>
              <a:gd name="connsiteX1" fmla="*/ 223934 w 466530"/>
              <a:gd name="connsiteY1" fmla="*/ 10886 h 122853"/>
              <a:gd name="connsiteX2" fmla="*/ 466530 w 466530"/>
              <a:gd name="connsiteY2" fmla="*/ 122853 h 122853"/>
            </a:gdLst>
            <a:ahLst/>
            <a:cxnLst>
              <a:cxn ang="0">
                <a:pos x="connsiteX0" y="connsiteY0"/>
              </a:cxn>
              <a:cxn ang="0">
                <a:pos x="connsiteX1" y="connsiteY1"/>
              </a:cxn>
              <a:cxn ang="0">
                <a:pos x="connsiteX2" y="connsiteY2"/>
              </a:cxn>
            </a:cxnLst>
            <a:rect l="l" t="t" r="r" b="b"/>
            <a:pathLst>
              <a:path w="466530" h="122853">
                <a:moveTo>
                  <a:pt x="0" y="57539"/>
                </a:moveTo>
                <a:cubicBezTo>
                  <a:pt x="73089" y="28769"/>
                  <a:pt x="146179" y="0"/>
                  <a:pt x="223934" y="10886"/>
                </a:cubicBezTo>
                <a:cubicBezTo>
                  <a:pt x="301689" y="21772"/>
                  <a:pt x="359228" y="77755"/>
                  <a:pt x="466530" y="122853"/>
                </a:cubicBezTo>
              </a:path>
            </a:pathLst>
          </a:custGeom>
          <a:ln>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3" name="Freeform 22"/>
          <p:cNvSpPr/>
          <p:nvPr/>
        </p:nvSpPr>
        <p:spPr>
          <a:xfrm>
            <a:off x="4718180" y="5321559"/>
            <a:ext cx="849085" cy="69980"/>
          </a:xfrm>
          <a:custGeom>
            <a:avLst/>
            <a:gdLst>
              <a:gd name="connsiteX0" fmla="*/ 0 w 849085"/>
              <a:gd name="connsiteY0" fmla="*/ 0 h 69980"/>
              <a:gd name="connsiteX1" fmla="*/ 494522 w 849085"/>
              <a:gd name="connsiteY1" fmla="*/ 65315 h 69980"/>
              <a:gd name="connsiteX2" fmla="*/ 849085 w 849085"/>
              <a:gd name="connsiteY2" fmla="*/ 27992 h 69980"/>
            </a:gdLst>
            <a:ahLst/>
            <a:cxnLst>
              <a:cxn ang="0">
                <a:pos x="connsiteX0" y="connsiteY0"/>
              </a:cxn>
              <a:cxn ang="0">
                <a:pos x="connsiteX1" y="connsiteY1"/>
              </a:cxn>
              <a:cxn ang="0">
                <a:pos x="connsiteX2" y="connsiteY2"/>
              </a:cxn>
            </a:cxnLst>
            <a:rect l="l" t="t" r="r" b="b"/>
            <a:pathLst>
              <a:path w="849085" h="69980">
                <a:moveTo>
                  <a:pt x="0" y="0"/>
                </a:moveTo>
                <a:cubicBezTo>
                  <a:pt x="176504" y="30325"/>
                  <a:pt x="353008" y="60650"/>
                  <a:pt x="494522" y="65315"/>
                </a:cubicBezTo>
                <a:cubicBezTo>
                  <a:pt x="636036" y="69980"/>
                  <a:pt x="742560" y="48986"/>
                  <a:pt x="849085" y="27992"/>
                </a:cubicBezTo>
              </a:path>
            </a:pathLst>
          </a:custGeom>
          <a:ln>
            <a:headEnd type="none" w="med" len="med"/>
            <a:tailEnd type="arrow"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4" name="Oval 23"/>
          <p:cNvSpPr/>
          <p:nvPr/>
        </p:nvSpPr>
        <p:spPr>
          <a:xfrm>
            <a:off x="7239000" y="4676192"/>
            <a:ext cx="609600" cy="609600"/>
          </a:xfrm>
          <a:prstGeom prst="ellipse">
            <a:avLst/>
          </a:prstGeom>
          <a:solidFill>
            <a:schemeClr val="accent3">
              <a:lumMod val="75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a:t>
            </a:r>
          </a:p>
        </p:txBody>
      </p:sp>
      <p:sp>
        <p:nvSpPr>
          <p:cNvPr id="25" name="Freeform 24"/>
          <p:cNvSpPr/>
          <p:nvPr/>
        </p:nvSpPr>
        <p:spPr>
          <a:xfrm>
            <a:off x="6313714" y="5125616"/>
            <a:ext cx="858417" cy="149290"/>
          </a:xfrm>
          <a:custGeom>
            <a:avLst/>
            <a:gdLst>
              <a:gd name="connsiteX0" fmla="*/ 0 w 858417"/>
              <a:gd name="connsiteY0" fmla="*/ 149290 h 149290"/>
              <a:gd name="connsiteX1" fmla="*/ 559837 w 858417"/>
              <a:gd name="connsiteY1" fmla="*/ 93307 h 149290"/>
              <a:gd name="connsiteX2" fmla="*/ 858417 w 858417"/>
              <a:gd name="connsiteY2" fmla="*/ 0 h 149290"/>
            </a:gdLst>
            <a:ahLst/>
            <a:cxnLst>
              <a:cxn ang="0">
                <a:pos x="connsiteX0" y="connsiteY0"/>
              </a:cxn>
              <a:cxn ang="0">
                <a:pos x="connsiteX1" y="connsiteY1"/>
              </a:cxn>
              <a:cxn ang="0">
                <a:pos x="connsiteX2" y="connsiteY2"/>
              </a:cxn>
            </a:cxnLst>
            <a:rect l="l" t="t" r="r" b="b"/>
            <a:pathLst>
              <a:path w="858417" h="149290">
                <a:moveTo>
                  <a:pt x="0" y="149290"/>
                </a:moveTo>
                <a:cubicBezTo>
                  <a:pt x="208384" y="133739"/>
                  <a:pt x="416768" y="118189"/>
                  <a:pt x="559837" y="93307"/>
                </a:cubicBezTo>
                <a:cubicBezTo>
                  <a:pt x="702906" y="68425"/>
                  <a:pt x="858417" y="0"/>
                  <a:pt x="858417" y="0"/>
                </a:cubicBezTo>
              </a:path>
            </a:pathLst>
          </a:custGeom>
          <a:ln>
            <a:headEnd type="none" w="med" len="med"/>
            <a:tailEnd type="arrow"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smtClean="0">
              <a:solidFill>
                <a:schemeClr val="tx1"/>
              </a:solidFill>
            </a:endParaRPr>
          </a:p>
        </p:txBody>
      </p:sp>
      <p:sp>
        <p:nvSpPr>
          <p:cNvPr id="26" name="Freeform 25"/>
          <p:cNvSpPr/>
          <p:nvPr/>
        </p:nvSpPr>
        <p:spPr>
          <a:xfrm>
            <a:off x="2385527" y="5265576"/>
            <a:ext cx="5063412" cy="906624"/>
          </a:xfrm>
          <a:custGeom>
            <a:avLst/>
            <a:gdLst>
              <a:gd name="connsiteX0" fmla="*/ 4077477 w 5063412"/>
              <a:gd name="connsiteY0" fmla="*/ 0 h 906624"/>
              <a:gd name="connsiteX1" fmla="*/ 4627983 w 5063412"/>
              <a:gd name="connsiteY1" fmla="*/ 102636 h 906624"/>
              <a:gd name="connsiteX2" fmla="*/ 4851918 w 5063412"/>
              <a:gd name="connsiteY2" fmla="*/ 457200 h 906624"/>
              <a:gd name="connsiteX3" fmla="*/ 3359020 w 5063412"/>
              <a:gd name="connsiteY3" fmla="*/ 830424 h 906624"/>
              <a:gd name="connsiteX4" fmla="*/ 550506 w 5063412"/>
              <a:gd name="connsiteY4" fmla="*/ 830424 h 906624"/>
              <a:gd name="connsiteX5" fmla="*/ 55983 w 5063412"/>
              <a:gd name="connsiteY5" fmla="*/ 373224 h 906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63412" h="906624">
                <a:moveTo>
                  <a:pt x="4077477" y="0"/>
                </a:moveTo>
                <a:cubicBezTo>
                  <a:pt x="4288193" y="13218"/>
                  <a:pt x="4498910" y="26436"/>
                  <a:pt x="4627983" y="102636"/>
                </a:cubicBezTo>
                <a:cubicBezTo>
                  <a:pt x="4757057" y="178836"/>
                  <a:pt x="5063412" y="335902"/>
                  <a:pt x="4851918" y="457200"/>
                </a:cubicBezTo>
                <a:cubicBezTo>
                  <a:pt x="4640424" y="578498"/>
                  <a:pt x="4075922" y="768220"/>
                  <a:pt x="3359020" y="830424"/>
                </a:cubicBezTo>
                <a:cubicBezTo>
                  <a:pt x="2642118" y="892628"/>
                  <a:pt x="1101012" y="906624"/>
                  <a:pt x="550506" y="830424"/>
                </a:cubicBezTo>
                <a:cubicBezTo>
                  <a:pt x="0" y="754224"/>
                  <a:pt x="143069" y="440093"/>
                  <a:pt x="55983" y="373224"/>
                </a:cubicBezTo>
              </a:path>
            </a:pathLst>
          </a:custGeom>
          <a:ln>
            <a:headEnd type="none" w="med" len="med"/>
            <a:tailEnd type="arrow"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7" name="TextBox 19"/>
          <p:cNvSpPr txBox="1">
            <a:spLocks noChangeArrowheads="1"/>
          </p:cNvSpPr>
          <p:nvPr/>
        </p:nvSpPr>
        <p:spPr bwMode="auto">
          <a:xfrm>
            <a:off x="457200" y="304800"/>
            <a:ext cx="8458200" cy="523220"/>
          </a:xfrm>
          <a:prstGeom prst="rect">
            <a:avLst/>
          </a:prstGeom>
          <a:noFill/>
          <a:ln w="9525">
            <a:noFill/>
            <a:miter lim="800000"/>
            <a:headEnd/>
            <a:tailEnd/>
          </a:ln>
        </p:spPr>
        <p:txBody>
          <a:bodyPr wrap="square">
            <a:spAutoFit/>
          </a:bodyPr>
          <a:lstStyle/>
          <a:p>
            <a:pPr fontAlgn="base">
              <a:spcBef>
                <a:spcPct val="0"/>
              </a:spcBef>
              <a:spcAft>
                <a:spcPct val="0"/>
              </a:spcAft>
            </a:pPr>
            <a:r>
              <a:rPr lang="en-US" sz="2800" dirty="0" smtClean="0">
                <a:solidFill>
                  <a:prstClr val="black"/>
                </a:solidFill>
                <a:latin typeface="Rockwell Extra Bold" pitchFamily="18" charset="0"/>
                <a:cs typeface="Arial" charset="0"/>
              </a:rPr>
              <a:t>A device</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4">
            <a:lumMod val="40000"/>
            <a:lumOff val="60000"/>
          </a:schemeClr>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762000"/>
            <a:ext cx="8229600" cy="5364163"/>
          </a:xfrm>
        </p:spPr>
        <p:txBody>
          <a:bodyPr/>
          <a:lstStyle/>
          <a:p>
            <a:pPr marL="0" indent="0">
              <a:buNone/>
            </a:pPr>
            <a:r>
              <a:rPr lang="en-US" dirty="0" smtClean="0"/>
              <a:t>What are other examples of processes?</a:t>
            </a:r>
            <a:endParaRPr lang="en-US" dirty="0"/>
          </a:p>
        </p:txBody>
      </p:sp>
    </p:spTree>
    <p:extLst>
      <p:ext uri="{BB962C8B-B14F-4D97-AF65-F5344CB8AC3E}">
        <p14:creationId xmlns:p14="http://schemas.microsoft.com/office/powerpoint/2010/main" val="356783758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22.3|11.6|32.4|20.6"/>
</p:tagLst>
</file>

<file path=ppt/tags/tag2.xml><?xml version="1.0" encoding="utf-8"?>
<p:tagLst xmlns:a="http://schemas.openxmlformats.org/drawingml/2006/main" xmlns:r="http://schemas.openxmlformats.org/officeDocument/2006/relationships" xmlns:p="http://schemas.openxmlformats.org/presentationml/2006/main">
  <p:tag name="TIMING" val="|10.9|16|5.9|14.5"/>
</p:tagLst>
</file>

<file path=ppt/tags/tag3.xml><?xml version="1.0" encoding="utf-8"?>
<p:tagLst xmlns:a="http://schemas.openxmlformats.org/drawingml/2006/main" xmlns:r="http://schemas.openxmlformats.org/officeDocument/2006/relationships" xmlns:p="http://schemas.openxmlformats.org/presentationml/2006/main">
  <p:tag name="TIMING" val="|9|5.5|50.4"/>
</p:tagLst>
</file>

<file path=ppt/tags/tag4.xml><?xml version="1.0" encoding="utf-8"?>
<p:tagLst xmlns:a="http://schemas.openxmlformats.org/drawingml/2006/main" xmlns:r="http://schemas.openxmlformats.org/officeDocument/2006/relationships" xmlns:p="http://schemas.openxmlformats.org/presentationml/2006/main">
  <p:tag name="TIMING" val="|53.9"/>
</p:tagLst>
</file>

<file path=ppt/tags/tag5.xml><?xml version="1.0" encoding="utf-8"?>
<p:tagLst xmlns:a="http://schemas.openxmlformats.org/drawingml/2006/main" xmlns:r="http://schemas.openxmlformats.org/officeDocument/2006/relationships" xmlns:p="http://schemas.openxmlformats.org/presentationml/2006/main">
  <p:tag name="TIMING" val="|42.8"/>
</p:tagLst>
</file>

<file path=ppt/tags/tag6.xml><?xml version="1.0" encoding="utf-8"?>
<p:tagLst xmlns:a="http://schemas.openxmlformats.org/drawingml/2006/main" xmlns:r="http://schemas.openxmlformats.org/officeDocument/2006/relationships" xmlns:p="http://schemas.openxmlformats.org/presentationml/2006/main">
  <p:tag name="TIMING" val="|29.8"/>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2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9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10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3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10.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1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1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6.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7.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8.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9.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docProps/app.xml><?xml version="1.0" encoding="utf-8"?>
<Properties xmlns="http://schemas.openxmlformats.org/officeDocument/2006/extended-properties" xmlns:vt="http://schemas.openxmlformats.org/officeDocument/2006/docPropsVTypes">
  <TotalTime>413</TotalTime>
  <Words>4943</Words>
  <Application>Microsoft Office PowerPoint</Application>
  <PresentationFormat>On-screen Show (4:3)</PresentationFormat>
  <Paragraphs>315</Paragraphs>
  <Slides>41</Slides>
  <Notes>41</Notes>
  <HiddenSlides>0</HiddenSlides>
  <MMClips>0</MMClips>
  <ScaleCrop>false</ScaleCrop>
  <HeadingPairs>
    <vt:vector size="4" baseType="variant">
      <vt:variant>
        <vt:lpstr>Theme</vt:lpstr>
      </vt:variant>
      <vt:variant>
        <vt:i4>6</vt:i4>
      </vt:variant>
      <vt:variant>
        <vt:lpstr>Slide Titles</vt:lpstr>
      </vt:variant>
      <vt:variant>
        <vt:i4>41</vt:i4>
      </vt:variant>
    </vt:vector>
  </HeadingPairs>
  <TitlesOfParts>
    <vt:vector size="47" baseType="lpstr">
      <vt:lpstr>Office Theme</vt:lpstr>
      <vt:lpstr>2_Office Theme</vt:lpstr>
      <vt:lpstr>1_Office Theme</vt:lpstr>
      <vt:lpstr>9_Office Theme</vt:lpstr>
      <vt:lpstr>10_Office Theme</vt:lpstr>
      <vt:lpstr>3_Office Theme</vt:lpstr>
      <vt:lpstr>Processes and Devices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Transcription and Translation Processes</vt:lpstr>
      <vt:lpstr>PowerPoint Presentation</vt:lpstr>
      <vt:lpstr>PowerPoint Presentation</vt:lpstr>
      <vt:lpstr>PowerPoint Presentation</vt:lpstr>
      <vt:lpstr>PowerPoint Presentation</vt:lpstr>
      <vt:lpstr>PowerPoint Presentation</vt:lpstr>
      <vt:lpstr>PowerPoint Presentation</vt:lpstr>
      <vt:lpstr>Compartments in Prokaryotes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Compartments in Eukaryotes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What is a process?</dc:title>
  <dc:creator>jcanderson</dc:creator>
  <cp:lastModifiedBy>jcanderson</cp:lastModifiedBy>
  <cp:revision>81</cp:revision>
  <dcterms:created xsi:type="dcterms:W3CDTF">2012-09-26T15:11:49Z</dcterms:created>
  <dcterms:modified xsi:type="dcterms:W3CDTF">2013-09-22T23:44:01Z</dcterms:modified>
</cp:coreProperties>
</file>

<file path=docProps/thumbnail.jpeg>
</file>